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0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0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3" r:id="rId16"/>
    <p:sldId id="271" r:id="rId17"/>
    <p:sldId id="272" r:id="rId18"/>
    <p:sldId id="275" r:id="rId19"/>
    <p:sldId id="287" r:id="rId20"/>
    <p:sldId id="274" r:id="rId21"/>
    <p:sldId id="276" r:id="rId22"/>
    <p:sldId id="277" r:id="rId23"/>
    <p:sldId id="285" r:id="rId24"/>
    <p:sldId id="286" r:id="rId25"/>
    <p:sldId id="280" r:id="rId26"/>
    <p:sldId id="278" r:id="rId27"/>
    <p:sldId id="279" r:id="rId28"/>
    <p:sldId id="282" r:id="rId29"/>
    <p:sldId id="284" r:id="rId30"/>
    <p:sldId id="281" r:id="rId31"/>
    <p:sldId id="283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0000"/>
    <a:srgbClr val="CC9900"/>
    <a:srgbClr val="006600"/>
    <a:srgbClr val="111111"/>
    <a:srgbClr val="0000FF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66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0135C96-0241-469D-B9E7-333F2CB8837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886F8-4F12-40F2-8373-3127342706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1367C3FE-4DC3-477F-A720-B598BDD793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643B4D2-3AB4-493F-89D1-38508847A7C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73C7DBE-7BF1-4D5E-9B6E-C6E0AB2CF6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0194F2C-4E8F-4A40-96F9-0EA81CAC82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67F21-5898-4D5F-B071-1EDF1E7AB5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16BE6BDD-C815-4592-A9C4-D23B180A38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2220F81-1986-4280-8BA8-73BD0D74E8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ED06B0A-0174-47D1-AC88-0975D851B6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6A28E5D-E1D9-453B-9F3E-17703F0D0A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3701653B-8642-4486-A333-1FB1B19AD7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FF664A0-00F8-4C3A-9F48-D16079FB96B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1" r:id="rId1"/>
    <p:sldLayoutId id="2147484102" r:id="rId2"/>
    <p:sldLayoutId id="2147484103" r:id="rId3"/>
    <p:sldLayoutId id="2147484104" r:id="rId4"/>
    <p:sldLayoutId id="2147484105" r:id="rId5"/>
    <p:sldLayoutId id="2147484106" r:id="rId6"/>
    <p:sldLayoutId id="2147484107" r:id="rId7"/>
    <p:sldLayoutId id="2147484108" r:id="rId8"/>
    <p:sldLayoutId id="2147484109" r:id="rId9"/>
    <p:sldLayoutId id="2147484110" r:id="rId10"/>
    <p:sldLayoutId id="2147484111" r:id="rId11"/>
    <p:sldLayoutId id="2147484112" r:id="rId12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А.А </a:t>
            </a:r>
            <a:r>
              <a:rPr lang="ru-RU" dirty="0" smtClean="0"/>
              <a:t>Ахматова (</a:t>
            </a:r>
            <a:r>
              <a:rPr lang="ru-RU" dirty="0"/>
              <a:t>1889-1966)</a:t>
            </a:r>
          </a:p>
        </p:txBody>
      </p:sp>
      <p:pic>
        <p:nvPicPr>
          <p:cNvPr id="3076" name="Picture 4" descr="Изображение 00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/>
          <a:stretch>
            <a:fillRect/>
          </a:stretch>
        </p:blipFill>
        <p:spPr>
          <a:xfrm>
            <a:off x="2896394" y="1679575"/>
            <a:ext cx="3314700" cy="4267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66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/>
              <a:t>Тема творчества. Анализ стихотворений цикла «Тайны </a:t>
            </a:r>
            <a:r>
              <a:rPr lang="ru-RU" sz="3200" dirty="0" smtClean="0"/>
              <a:t>ремесла»</a:t>
            </a:r>
            <a:endParaRPr lang="ru-RU" sz="3200" dirty="0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sz="half" idx="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/>
              <a:t>Х. спросил меня, трудно или легко писать стихи. Я ответила: их или кто-то диктует, и тогда- совсем легко, а когда не диктует- просто невозможно.</a:t>
            </a:r>
          </a:p>
        </p:txBody>
      </p:sp>
      <p:pic>
        <p:nvPicPr>
          <p:cNvPr id="98309" name="Picture 5" descr="L01_06_01_06_33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6000760" y="2428868"/>
            <a:ext cx="1917469" cy="28336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983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/>
              <a:t>В чем заключается смысл названия цикла?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0" y="1600200"/>
            <a:ext cx="4143404" cy="4472006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None/>
            </a:pPr>
            <a:r>
              <a:rPr lang="ru-RU" sz="2400" dirty="0" smtClean="0"/>
              <a:t>1</a:t>
            </a:r>
            <a:r>
              <a:rPr lang="ru-RU" sz="2400" dirty="0"/>
              <a:t>. </a:t>
            </a:r>
            <a:r>
              <a:rPr lang="ru-RU" sz="2400" dirty="0">
                <a:solidFill>
                  <a:srgbClr val="0000FF"/>
                </a:solidFill>
              </a:rPr>
              <a:t>«Творчество</a:t>
            </a:r>
            <a:r>
              <a:rPr lang="ru-RU" sz="2400" dirty="0"/>
              <a:t>».Как , по Ахматовой, рождается стих?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2.»</a:t>
            </a:r>
            <a:r>
              <a:rPr lang="ru-RU" sz="2400" dirty="0">
                <a:solidFill>
                  <a:srgbClr val="0000FF"/>
                </a:solidFill>
              </a:rPr>
              <a:t>Мне ни к чему одические рати</a:t>
            </a:r>
            <a:r>
              <a:rPr lang="ru-RU" sz="2400" dirty="0"/>
              <a:t>.» Почему отвергает оду и элегию?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3.»</a:t>
            </a:r>
            <a:r>
              <a:rPr lang="ru-RU" sz="2400" dirty="0">
                <a:solidFill>
                  <a:srgbClr val="0000FF"/>
                </a:solidFill>
              </a:rPr>
              <a:t>Муза</a:t>
            </a:r>
            <a:r>
              <a:rPr lang="ru-RU" sz="2400" dirty="0"/>
              <a:t>.» Как складываются взаимоотношения между поэтом и музой?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4.»</a:t>
            </a:r>
            <a:r>
              <a:rPr lang="ru-RU" sz="2400" dirty="0">
                <a:solidFill>
                  <a:srgbClr val="0000FF"/>
                </a:solidFill>
              </a:rPr>
              <a:t>Поэт</a:t>
            </a:r>
            <a:r>
              <a:rPr lang="ru-RU" sz="2400" dirty="0"/>
              <a:t>», «</a:t>
            </a:r>
            <a:r>
              <a:rPr lang="ru-RU" sz="2400" dirty="0">
                <a:solidFill>
                  <a:srgbClr val="0000FF"/>
                </a:solidFill>
              </a:rPr>
              <a:t>Читатель</a:t>
            </a:r>
            <a:r>
              <a:rPr lang="ru-RU" sz="2400" dirty="0"/>
              <a:t>», «</a:t>
            </a:r>
            <a:r>
              <a:rPr lang="ru-RU" sz="2400" dirty="0">
                <a:solidFill>
                  <a:srgbClr val="0000FF"/>
                </a:solidFill>
              </a:rPr>
              <a:t>Последнее стихотворение</a:t>
            </a:r>
            <a:r>
              <a:rPr lang="ru-RU" sz="2400" dirty="0"/>
              <a:t>».Признания Ахматовой.</a:t>
            </a:r>
          </a:p>
        </p:txBody>
      </p:sp>
      <p:pic>
        <p:nvPicPr>
          <p:cNvPr id="100358" name="Picture 6" descr="L01_06_01_06_06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428596" y="1928802"/>
            <a:ext cx="3010167" cy="4067172"/>
          </a:xfrm>
          <a:prstGeom prst="teardrop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1003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0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0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4000" dirty="0"/>
              <a:t>Вечная тема любви в творчестве Ахматовой. </a:t>
            </a:r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r>
              <a:rPr lang="ru-RU" sz="2800" dirty="0" smtClean="0"/>
              <a:t>Автобиографический </a:t>
            </a:r>
            <a:r>
              <a:rPr lang="ru-RU" sz="2800" dirty="0"/>
              <a:t>характер многих стихов</a:t>
            </a:r>
            <a:r>
              <a:rPr lang="ru-RU" sz="2000" dirty="0"/>
              <a:t>.</a:t>
            </a:r>
          </a:p>
        </p:txBody>
      </p:sp>
      <p:pic>
        <p:nvPicPr>
          <p:cNvPr id="102406" name="Picture 6" descr="семья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4716463" y="2420938"/>
            <a:ext cx="3816350" cy="2952750"/>
          </a:xfrm>
          <a:prstGeom prst="roundRect">
            <a:avLst>
              <a:gd name="adj" fmla="val 16667"/>
            </a:avLst>
          </a:prstGeom>
          <a:ln>
            <a:solidFill>
              <a:schemeClr val="bg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/>
              <a:t>Творчество Ахматовой – это своеобразный роман в стихах.</a:t>
            </a:r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3600" dirty="0"/>
              <a:t>Центр, который сводит к себе мир ее поэзии, - </a:t>
            </a:r>
            <a:r>
              <a:rPr lang="ru-RU" sz="3600" dirty="0">
                <a:solidFill>
                  <a:srgbClr val="FF0000"/>
                </a:solidFill>
              </a:rPr>
              <a:t>любовь</a:t>
            </a:r>
            <a:r>
              <a:rPr lang="ru-RU" sz="2800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104454" name="Picture 6" descr="___________650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5377363" y="1600200"/>
            <a:ext cx="2580274" cy="4495800"/>
          </a:xfrm>
          <a:noFill/>
          <a:ln w="1270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1044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11" dur="1"/>
                                        <p:tgtEl>
                                          <p:spTgt spid="1044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4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/>
              <a:t>Мир женской души в стихах Ахматовой – страстной, нежной и гордой.</a:t>
            </a:r>
          </a:p>
        </p:txBody>
      </p:sp>
      <p:sp>
        <p:nvSpPr>
          <p:cNvPr id="106500" name="Rectangle 4"/>
          <p:cNvSpPr>
            <a:spLocks noGrp="1" noChangeArrowheads="1"/>
          </p:cNvSpPr>
          <p:nvPr>
            <p:ph type="body" sz="half"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ru-RU" sz="3600" dirty="0"/>
              <a:t>Любовь в стихах поэтессы не счастлива и благополучна, а по сути страдание, пытка, мучительный излом души.</a:t>
            </a:r>
          </a:p>
        </p:txBody>
      </p:sp>
      <p:pic>
        <p:nvPicPr>
          <p:cNvPr id="106502" name="Picture 6" descr="L01_06_01_06_10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5405437" y="1600200"/>
            <a:ext cx="2524125" cy="4495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FFCC66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/>
              <a:t>Художественный мир Ахматовой в стихах о любви.</a:t>
            </a:r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body" sz="half" idx="1"/>
          </p:nvPr>
        </p:nvSpPr>
        <p:spPr>
          <a:solidFill>
            <a:schemeClr val="bg1"/>
          </a:solidFill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ru-RU" sz="2400" dirty="0"/>
              <a:t>«Молюсь оконному лучу…»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«Сжала руки под темной вуалью»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«А ты думал я тоже такая»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«Песня последней встречи»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«Я научилась просто, мудро жить»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«Ты письмо мое милый не комкай»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«Двадцать первое. Ночь. </a:t>
            </a:r>
            <a:r>
              <a:rPr lang="ru-RU" sz="2400" dirty="0" smtClean="0"/>
              <a:t>Понедельник» </a:t>
            </a:r>
            <a:r>
              <a:rPr lang="ru-RU" sz="2400" dirty="0"/>
              <a:t>и другие</a:t>
            </a:r>
            <a:r>
              <a:rPr lang="ru-RU" sz="2000" dirty="0"/>
              <a:t>…</a:t>
            </a:r>
          </a:p>
          <a:p>
            <a:pPr>
              <a:lnSpc>
                <a:spcPct val="90000"/>
              </a:lnSpc>
            </a:pPr>
            <a:endParaRPr lang="ru-RU" sz="2000" dirty="0"/>
          </a:p>
        </p:txBody>
      </p:sp>
      <p:pic>
        <p:nvPicPr>
          <p:cNvPr id="112646" name="Picture 6" descr="L01_06_01_06_32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5715008" y="2000240"/>
            <a:ext cx="2187347" cy="34177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CC99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dirty="0"/>
              <a:t>Эволюция образа лирической героини.</a:t>
            </a:r>
          </a:p>
        </p:txBody>
      </p:sp>
      <p:sp>
        <p:nvSpPr>
          <p:cNvPr id="108548" name="Rectangle 4"/>
          <p:cNvSpPr>
            <a:spLocks noGrp="1" noChangeArrowheads="1"/>
          </p:cNvSpPr>
          <p:nvPr>
            <p:ph type="body" sz="half" idx="1"/>
          </p:nvPr>
        </p:nvSpPr>
        <p:spPr>
          <a:solidFill>
            <a:schemeClr val="bg1"/>
          </a:solidFill>
        </p:spPr>
        <p:txBody>
          <a:bodyPr>
            <a:normAutofit fontScale="92500"/>
          </a:bodyPr>
          <a:lstStyle/>
          <a:p>
            <a:r>
              <a:rPr lang="ru-RU" sz="2800" dirty="0"/>
              <a:t>Любовные драмы, развертывающиеся в стихах, происходят как бы в молчании: ничто  не разъясняется, не комментируется, слов так мало, что каждое несет огромную психологическую нагрузку.</a:t>
            </a:r>
          </a:p>
        </p:txBody>
      </p:sp>
      <p:pic>
        <p:nvPicPr>
          <p:cNvPr id="108550" name="Picture 6" descr="L01_06_01_06_25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5715008" y="2214554"/>
            <a:ext cx="2286016" cy="3757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3000"/>
                                        <p:tgtEl>
                                          <p:spTgt spid="1085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dirty="0"/>
              <a:t>Сила любви и сила страданий героини.</a:t>
            </a:r>
          </a:p>
        </p:txBody>
      </p:sp>
      <p:sp>
        <p:nvSpPr>
          <p:cNvPr id="109572" name="Rectangle 4"/>
          <p:cNvSpPr>
            <a:spLocks noGrp="1" noChangeArrowheads="1"/>
          </p:cNvSpPr>
          <p:nvPr>
            <p:ph type="body" sz="half"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Любовь</a:t>
            </a:r>
            <a:r>
              <a:rPr lang="ru-RU" sz="2800" dirty="0" smtClean="0"/>
              <a:t> - </a:t>
            </a:r>
            <a:r>
              <a:rPr lang="ru-RU" sz="2800" dirty="0"/>
              <a:t>содержание человеческой жизни.</a:t>
            </a:r>
          </a:p>
          <a:p>
            <a:r>
              <a:rPr lang="ru-RU" sz="2800" dirty="0"/>
              <a:t>Внутренняя драматическая напряженность чувства.</a:t>
            </a:r>
          </a:p>
          <a:p>
            <a:r>
              <a:rPr lang="ru-RU" sz="2800" dirty="0"/>
              <a:t> Трагическое звучание стихов 1921 года, года смерти </a:t>
            </a:r>
            <a:r>
              <a:rPr lang="ru-RU" sz="2800" dirty="0">
                <a:solidFill>
                  <a:srgbClr val="FF0000"/>
                </a:solidFill>
              </a:rPr>
              <a:t>Блока</a:t>
            </a:r>
            <a:r>
              <a:rPr lang="ru-RU" sz="2800" dirty="0"/>
              <a:t> и гибели </a:t>
            </a:r>
            <a:r>
              <a:rPr lang="ru-RU" sz="2800" dirty="0">
                <a:solidFill>
                  <a:srgbClr val="FF0000"/>
                </a:solidFill>
              </a:rPr>
              <a:t>Гумилева</a:t>
            </a:r>
            <a:r>
              <a:rPr lang="ru-RU" sz="2800" dirty="0"/>
              <a:t>.</a:t>
            </a:r>
          </a:p>
        </p:txBody>
      </p:sp>
      <p:pic>
        <p:nvPicPr>
          <p:cNvPr id="109574" name="Picture 6" descr="L01_06_01_06_05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6572264" y="1785926"/>
            <a:ext cx="1952723" cy="26384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9575" name="Rectangle 7"/>
          <p:cNvSpPr>
            <a:spLocks noChangeArrowheads="1"/>
          </p:cNvSpPr>
          <p:nvPr/>
        </p:nvSpPr>
        <p:spPr bwMode="auto">
          <a:xfrm>
            <a:off x="2481263" y="32464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6" name="Picture 5" descr="L01_05_05_02__01_p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29190" y="3786190"/>
            <a:ext cx="1615882" cy="26654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4000" dirty="0"/>
              <a:t>Образ Родины в лирике Ахматовой.</a:t>
            </a:r>
          </a:p>
        </p:txBody>
      </p:sp>
      <p:sp>
        <p:nvSpPr>
          <p:cNvPr id="116740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ru-RU" sz="2800"/>
              <a:t>Стихотворение</a:t>
            </a:r>
          </a:p>
          <a:p>
            <a:pPr>
              <a:lnSpc>
                <a:spcPct val="90000"/>
              </a:lnSpc>
            </a:pPr>
            <a:r>
              <a:rPr lang="ru-RU" sz="2800"/>
              <a:t> «</a:t>
            </a:r>
            <a:r>
              <a:rPr lang="ru-RU" sz="4000"/>
              <a:t>Родная земля</a:t>
            </a:r>
            <a:r>
              <a:rPr lang="ru-RU" sz="2800"/>
              <a:t>».</a:t>
            </a:r>
          </a:p>
          <a:p>
            <a:pPr>
              <a:lnSpc>
                <a:spcPct val="90000"/>
              </a:lnSpc>
            </a:pPr>
            <a:r>
              <a:rPr lang="ru-RU" sz="2800"/>
              <a:t>Почему взят эпиграф из раннего стихотворения?</a:t>
            </a:r>
          </a:p>
          <a:p>
            <a:pPr>
              <a:lnSpc>
                <a:spcPct val="90000"/>
              </a:lnSpc>
            </a:pPr>
            <a:r>
              <a:rPr lang="ru-RU" sz="2800"/>
              <a:t>Что для поэтессы есть родная земля?</a:t>
            </a:r>
          </a:p>
          <a:p>
            <a:pPr>
              <a:lnSpc>
                <a:spcPct val="90000"/>
              </a:lnSpc>
            </a:pPr>
            <a:r>
              <a:rPr lang="ru-RU" sz="2800"/>
              <a:t>Почему использована форма местоимения </a:t>
            </a:r>
            <a:r>
              <a:rPr lang="ru-RU" sz="2800" b="1"/>
              <a:t>МЫ, НАС</a:t>
            </a:r>
            <a:r>
              <a:rPr lang="ru-RU" sz="2800"/>
              <a:t>, а не </a:t>
            </a:r>
            <a:r>
              <a:rPr lang="ru-RU" sz="2800" b="1"/>
              <a:t>Я</a:t>
            </a:r>
            <a:r>
              <a:rPr lang="ru-RU" sz="2800"/>
              <a:t>?</a:t>
            </a:r>
          </a:p>
        </p:txBody>
      </p:sp>
      <p:pic>
        <p:nvPicPr>
          <p:cNvPr id="116742" name="Picture 6" descr="L01_06_01_06_11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5067300" y="1600200"/>
            <a:ext cx="3200400" cy="44958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8" name="Rectangle 4"/>
          <p:cNvSpPr>
            <a:spLocks noGrp="1" noChangeArrowheads="1"/>
          </p:cNvSpPr>
          <p:nvPr>
            <p:ph type="title"/>
          </p:nvPr>
        </p:nvSpPr>
        <p:spPr>
          <a:xfrm>
            <a:off x="301752" y="228600"/>
            <a:ext cx="8534400" cy="10572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dirty="0"/>
              <a:t>«Но ложимся в нее и становимся ею…»</a:t>
            </a:r>
          </a:p>
        </p:txBody>
      </p:sp>
      <p:pic>
        <p:nvPicPr>
          <p:cNvPr id="134151" name="Picture 7" descr="L01_06_01_06_38_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1214414" y="1928802"/>
            <a:ext cx="2571768" cy="364737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4152" name="Picture 8" descr="L01_06_01_06_39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5129212" y="1731169"/>
            <a:ext cx="3381375" cy="3962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134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3000"/>
                                        <p:tgtEl>
                                          <p:spTgt spid="134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Ахматова – поэт.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428728" y="1600200"/>
            <a:ext cx="6500858" cy="4186254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sz="4400" dirty="0"/>
              <a:t>Ахматова принадлежит к числу тех немногих поэтов, каждая строчка которых есть драгоценность.</a:t>
            </a:r>
          </a:p>
          <a:p>
            <a:pPr algn="r"/>
            <a:r>
              <a:rPr lang="ru-RU" dirty="0"/>
              <a:t>Г. Иванов.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" dur="5000"/>
                                        <p:tgtEl>
                                          <p:spTgt spid="829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/>
              <a:t>Анна Ахматова в годы Первой мировой войны и революции.</a:t>
            </a:r>
          </a:p>
        </p:txBody>
      </p:sp>
      <p:sp>
        <p:nvSpPr>
          <p:cNvPr id="114692" name="Rectangle 4"/>
          <p:cNvSpPr>
            <a:spLocks noGrp="1" noChangeArrowheads="1"/>
          </p:cNvSpPr>
          <p:nvPr>
            <p:ph type="body" sz="half"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600" dirty="0"/>
              <a:t>…Чтобы туча над новой Россией</a:t>
            </a:r>
          </a:p>
          <a:p>
            <a:r>
              <a:rPr lang="ru-RU" sz="3600" dirty="0"/>
              <a:t>Стала облаком в славе лучей.</a:t>
            </a:r>
          </a:p>
        </p:txBody>
      </p:sp>
      <p:pic>
        <p:nvPicPr>
          <p:cNvPr id="114694" name="Picture 6" descr="ахматов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5217242" y="1600200"/>
            <a:ext cx="2900516" cy="4495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114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/>
              <a:t>Первая мировая…Образ России. Мотив страдания. Неприятие войны</a:t>
            </a:r>
            <a:r>
              <a:rPr lang="ru-RU" sz="4000"/>
              <a:t>.</a:t>
            </a:r>
          </a:p>
        </p:txBody>
      </p:sp>
      <p:sp>
        <p:nvSpPr>
          <p:cNvPr id="118788" name="Rectangle 4"/>
          <p:cNvSpPr>
            <a:spLocks noGrp="1" noChangeArrowheads="1"/>
          </p:cNvSpPr>
          <p:nvPr>
            <p:ph type="body" sz="half" idx="1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3600" dirty="0"/>
              <a:t>«Июль 1914», «Памяти 19 июля 1914 года», «Молитва</a:t>
            </a:r>
            <a:r>
              <a:rPr lang="ru-RU" sz="2800" dirty="0"/>
              <a:t>»</a:t>
            </a:r>
          </a:p>
        </p:txBody>
      </p:sp>
      <p:pic>
        <p:nvPicPr>
          <p:cNvPr id="118790" name="Picture 6" descr="L01_06_01_06_22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5572132" y="2500306"/>
            <a:ext cx="2662456" cy="3214233"/>
          </a:xfrm>
          <a:prstGeom prst="roundRect">
            <a:avLst/>
          </a:prstGeom>
          <a:noFill/>
          <a:ln>
            <a:solidFill>
              <a:schemeClr val="bg2">
                <a:lumMod val="40000"/>
                <a:lumOff val="6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142852"/>
            <a:ext cx="8229600" cy="1143000"/>
          </a:xfrm>
          <a:solidFill>
            <a:srgbClr val="FF0000"/>
          </a:solidFill>
        </p:spPr>
        <p:txBody>
          <a:bodyPr/>
          <a:lstStyle/>
          <a:p>
            <a:r>
              <a:rPr lang="ru-RU" dirty="0"/>
              <a:t>Ахматова и революция.</a:t>
            </a:r>
          </a:p>
        </p:txBody>
      </p:sp>
      <p:sp>
        <p:nvSpPr>
          <p:cNvPr id="120836" name="Rectangle 4"/>
          <p:cNvSpPr>
            <a:spLocks noGrp="1" noChangeArrowheads="1"/>
          </p:cNvSpPr>
          <p:nvPr>
            <p:ph type="body" sz="half"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dirty="0">
                <a:solidFill>
                  <a:schemeClr val="tx1"/>
                </a:solidFill>
              </a:rPr>
              <a:t>«</a:t>
            </a:r>
            <a:r>
              <a:rPr lang="ru-RU" dirty="0">
                <a:solidFill>
                  <a:schemeClr val="tx1"/>
                </a:solidFill>
              </a:rPr>
              <a:t>НЕ с теми я , кто бросил землю</a:t>
            </a:r>
            <a:r>
              <a:rPr lang="ru-RU" dirty="0" smtClean="0">
                <a:solidFill>
                  <a:schemeClr val="tx1"/>
                </a:solidFill>
              </a:rPr>
              <a:t>…»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«Мне голос был. Он звал </a:t>
            </a:r>
            <a:r>
              <a:rPr lang="ru-RU" dirty="0" err="1">
                <a:solidFill>
                  <a:schemeClr val="tx1"/>
                </a:solidFill>
              </a:rPr>
              <a:t>утешно</a:t>
            </a:r>
            <a:r>
              <a:rPr lang="ru-RU" dirty="0" smtClean="0">
                <a:solidFill>
                  <a:schemeClr val="tx1"/>
                </a:solidFill>
              </a:rPr>
              <a:t>…»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«Все расхищено, предано, продано»</a:t>
            </a:r>
          </a:p>
        </p:txBody>
      </p:sp>
      <p:pic>
        <p:nvPicPr>
          <p:cNvPr id="120838" name="Picture 6" descr="Рукописи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4648200" y="2128837"/>
            <a:ext cx="4038600" cy="34385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dirty="0"/>
              <a:t>Гражданская и нравственная позиция Ахматовой.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3600" dirty="0"/>
              <a:t>Осознание необходимости стать голосом трагической эпохи – «</a:t>
            </a:r>
            <a:r>
              <a:rPr lang="ru-RU" sz="3600" dirty="0" smtClean="0"/>
              <a:t>Многим»</a:t>
            </a:r>
            <a:endParaRPr lang="ru-RU" sz="3600" dirty="0"/>
          </a:p>
        </p:txBody>
      </p:sp>
      <p:pic>
        <p:nvPicPr>
          <p:cNvPr id="130053" name="Picture 5" descr="L01_06_01_06_42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5500687" y="1938337"/>
            <a:ext cx="2333625" cy="38195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142852"/>
            <a:ext cx="8472518" cy="135732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4000" dirty="0"/>
              <a:t>Духовный стоицизм Ахматовой в годы Великой Отечественной…</a:t>
            </a:r>
          </a:p>
        </p:txBody>
      </p:sp>
      <p:sp>
        <p:nvSpPr>
          <p:cNvPr id="132100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endParaRPr lang="ru-RU" sz="4800" dirty="0" smtClean="0">
              <a:solidFill>
                <a:srgbClr val="FF0000"/>
              </a:solidFill>
            </a:endParaRPr>
          </a:p>
          <a:p>
            <a:r>
              <a:rPr lang="ru-RU" sz="4800" dirty="0" smtClean="0">
                <a:solidFill>
                  <a:srgbClr val="FF0000"/>
                </a:solidFill>
              </a:rPr>
              <a:t>«</a:t>
            </a:r>
            <a:r>
              <a:rPr lang="ru-RU" sz="4800" dirty="0">
                <a:solidFill>
                  <a:srgbClr val="FF0000"/>
                </a:solidFill>
              </a:rPr>
              <a:t>Клятва»</a:t>
            </a:r>
          </a:p>
          <a:p>
            <a:r>
              <a:rPr lang="ru-RU" sz="4800" dirty="0">
                <a:solidFill>
                  <a:srgbClr val="FF0000"/>
                </a:solidFill>
              </a:rPr>
              <a:t>«Мужество</a:t>
            </a:r>
            <a:r>
              <a:rPr lang="ru-RU" sz="2000" dirty="0">
                <a:solidFill>
                  <a:srgbClr val="FF0000"/>
                </a:solidFill>
              </a:rPr>
              <a:t>»</a:t>
            </a:r>
          </a:p>
        </p:txBody>
      </p:sp>
      <p:pic>
        <p:nvPicPr>
          <p:cNvPr id="132103" name="Picture 7" descr="L01_06_01_06_37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5072066" y="1928802"/>
            <a:ext cx="3238500" cy="418147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32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32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32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32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32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32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32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32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3" name="Rectangle 5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4000" dirty="0"/>
              <a:t>Ад и его </a:t>
            </a:r>
            <a:r>
              <a:rPr lang="ru-RU" sz="4000" dirty="0" smtClean="0"/>
              <a:t>преодоление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>(по поэме Ахматовой «Реквием</a:t>
            </a:r>
            <a:r>
              <a:rPr lang="ru-RU" sz="4000" dirty="0" smtClean="0"/>
              <a:t>»).</a:t>
            </a:r>
            <a:endParaRPr lang="ru-RU" sz="4000" dirty="0"/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500034" y="1714488"/>
            <a:ext cx="3786214" cy="407196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sz="3600" dirty="0"/>
              <a:t>Что такое </a:t>
            </a:r>
            <a:r>
              <a:rPr lang="ru-RU" sz="4800" dirty="0">
                <a:solidFill>
                  <a:srgbClr val="111111"/>
                </a:solidFill>
              </a:rPr>
              <a:t>реквием</a:t>
            </a:r>
            <a:r>
              <a:rPr lang="ru-RU" sz="3600" dirty="0"/>
              <a:t>?</a:t>
            </a:r>
          </a:p>
          <a:p>
            <a:r>
              <a:rPr lang="ru-RU" sz="3600" dirty="0"/>
              <a:t>Почему Ахматова назвала свое произведение так?</a:t>
            </a:r>
          </a:p>
        </p:txBody>
      </p:sp>
      <p:sp>
        <p:nvSpPr>
          <p:cNvPr id="124935" name="Rectangle 7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endParaRPr lang="ru-RU" sz="2800" dirty="0"/>
          </a:p>
        </p:txBody>
      </p:sp>
      <p:pic>
        <p:nvPicPr>
          <p:cNvPr id="124932" name="Picture 4" descr="реквием ахмат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86314" y="2000240"/>
            <a:ext cx="4075808" cy="3286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000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3000"/>
                                        <p:tgtEl>
                                          <p:spTgt spid="1249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4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3000"/>
                                        <p:tgtEl>
                                          <p:spTgt spid="1249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4000" dirty="0"/>
              <a:t>История создания, смысл и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жанр поэмы</a:t>
            </a:r>
            <a:r>
              <a:rPr lang="ru-RU" sz="4000" dirty="0"/>
              <a:t>.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ru-RU"/>
              <a:t>Годы ежовщины, страшные годы репрессий.</a:t>
            </a:r>
          </a:p>
          <a:p>
            <a:r>
              <a:rPr lang="ru-RU"/>
              <a:t>17 месяцев (1938-1939) в тюремных очередях.</a:t>
            </a:r>
          </a:p>
          <a:p>
            <a:r>
              <a:rPr lang="ru-RU"/>
              <a:t>Эпиграф из ее же стихотворения 1961 года.</a:t>
            </a:r>
          </a:p>
        </p:txBody>
      </p:sp>
      <p:sp>
        <p:nvSpPr>
          <p:cNvPr id="122885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endParaRPr lang="ru-RU" sz="2800"/>
          </a:p>
        </p:txBody>
      </p:sp>
      <p:pic>
        <p:nvPicPr>
          <p:cNvPr id="122884" name="Picture 4" descr="ахмат рекв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32363" y="1484313"/>
            <a:ext cx="3600450" cy="50403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" dur="3000"/>
                                        <p:tgtEl>
                                          <p:spTgt spid="1228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9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4000" dirty="0"/>
              <a:t>И лирический цикл, и эпическая поэма.</a:t>
            </a:r>
          </a:p>
        </p:txBody>
      </p:sp>
      <p:sp>
        <p:nvSpPr>
          <p:cNvPr id="123910" name="Rectangle 6"/>
          <p:cNvSpPr>
            <a:spLocks noGrp="1" noChangeArrowheads="1"/>
          </p:cNvSpPr>
          <p:nvPr>
            <p:ph type="body" sz="half" idx="1"/>
          </p:nvPr>
        </p:nvSpPr>
        <p:spPr/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600" dirty="0">
                <a:solidFill>
                  <a:srgbClr val="111111"/>
                </a:solidFill>
              </a:rPr>
              <a:t>Реквием</a:t>
            </a:r>
            <a:r>
              <a:rPr lang="ru-RU" sz="2800" dirty="0"/>
              <a:t> -</a:t>
            </a:r>
          </a:p>
          <a:p>
            <a:pPr>
              <a:lnSpc>
                <a:spcPct val="90000"/>
              </a:lnSpc>
            </a:pPr>
            <a:r>
              <a:rPr lang="ru-RU" sz="2800" dirty="0"/>
              <a:t>- страшным страницам истории</a:t>
            </a:r>
          </a:p>
          <a:p>
            <a:pPr>
              <a:lnSpc>
                <a:spcPct val="90000"/>
              </a:lnSpc>
            </a:pPr>
            <a:r>
              <a:rPr lang="ru-RU" sz="2800" dirty="0"/>
              <a:t>- пострадавшим от несправедливости и жестокости</a:t>
            </a:r>
          </a:p>
          <a:p>
            <a:pPr>
              <a:lnSpc>
                <a:spcPct val="90000"/>
              </a:lnSpc>
            </a:pPr>
            <a:r>
              <a:rPr lang="ru-RU" sz="2800" dirty="0"/>
              <a:t>- пострадавшим от кровавого тезиса «об усилении классовой борьбы»</a:t>
            </a:r>
          </a:p>
        </p:txBody>
      </p:sp>
      <p:sp>
        <p:nvSpPr>
          <p:cNvPr id="123911" name="Rectangle 7"/>
          <p:cNvSpPr>
            <a:spLocks noGrp="1" noChangeArrowheads="1"/>
          </p:cNvSpPr>
          <p:nvPr>
            <p:ph sz="half" idx="2"/>
          </p:nvPr>
        </p:nvSpPr>
        <p:spPr>
          <a:xfrm>
            <a:off x="4859338" y="1628775"/>
            <a:ext cx="40386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ru-RU" sz="2800"/>
          </a:p>
        </p:txBody>
      </p:sp>
      <p:pic>
        <p:nvPicPr>
          <p:cNvPr id="123908" name="Picture 4" descr="к реквиему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48263" y="1557338"/>
            <a:ext cx="3240087" cy="4895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3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81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dirty="0"/>
              <a:t>Есть ли спасение из этого ада?</a:t>
            </a:r>
          </a:p>
        </p:txBody>
      </p:sp>
      <p:sp>
        <p:nvSpPr>
          <p:cNvPr id="126982" name="Rectangle 6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4000"/>
              <a:t>Единение людей в страдании.</a:t>
            </a:r>
          </a:p>
          <a:p>
            <a:r>
              <a:rPr lang="ru-RU" sz="4000"/>
              <a:t>Вера.</a:t>
            </a:r>
          </a:p>
          <a:p>
            <a:r>
              <a:rPr lang="ru-RU" sz="4000"/>
              <a:t>Память неубиенна.</a:t>
            </a:r>
          </a:p>
          <a:p>
            <a:r>
              <a:rPr lang="ru-RU" sz="4000"/>
              <a:t>Слово.</a:t>
            </a:r>
          </a:p>
          <a:p>
            <a:endParaRPr lang="ru-RU" sz="2800"/>
          </a:p>
        </p:txBody>
      </p:sp>
      <p:sp>
        <p:nvSpPr>
          <p:cNvPr id="126983" name="Rectangle 7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endParaRPr lang="ru-RU" sz="2800"/>
          </a:p>
        </p:txBody>
      </p:sp>
      <p:pic>
        <p:nvPicPr>
          <p:cNvPr id="126980" name="Picture 4" descr="Анна Ахматова в Комарове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48263" y="1700213"/>
            <a:ext cx="3240087" cy="46815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3000"/>
                                        <p:tgtEl>
                                          <p:spTgt spid="1269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9" name="Rectangle 5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dirty="0"/>
              <a:t>В «Реквиеме» голос Ахматовой звучит по-новому.</a:t>
            </a:r>
          </a:p>
        </p:txBody>
      </p:sp>
      <p:sp>
        <p:nvSpPr>
          <p:cNvPr id="129030" name="Rectangle 6"/>
          <p:cNvSpPr>
            <a:spLocks noGrp="1" noChangeArrowheads="1"/>
          </p:cNvSpPr>
          <p:nvPr>
            <p:ph type="body" sz="half" idx="1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dirty="0"/>
              <a:t>1. Нет </a:t>
            </a:r>
            <a:r>
              <a:rPr lang="ru-RU" dirty="0" err="1"/>
              <a:t>многоцветья</a:t>
            </a:r>
            <a:r>
              <a:rPr lang="ru-RU" dirty="0"/>
              <a:t> мира.</a:t>
            </a:r>
          </a:p>
          <a:p>
            <a:pPr>
              <a:lnSpc>
                <a:spcPct val="80000"/>
              </a:lnSpc>
            </a:pPr>
            <a:r>
              <a:rPr lang="ru-RU" dirty="0"/>
              <a:t>2. Вместо изящных эпитетов- постоянные.</a:t>
            </a:r>
          </a:p>
          <a:p>
            <a:pPr>
              <a:lnSpc>
                <a:spcPct val="80000"/>
              </a:lnSpc>
            </a:pPr>
            <a:r>
              <a:rPr lang="ru-RU" dirty="0"/>
              <a:t>3.Строгость.</a:t>
            </a:r>
          </a:p>
          <a:p>
            <a:pPr>
              <a:lnSpc>
                <a:spcPct val="80000"/>
              </a:lnSpc>
            </a:pPr>
            <a:r>
              <a:rPr lang="ru-RU" dirty="0"/>
              <a:t>4. Мотив окаменелости.</a:t>
            </a:r>
          </a:p>
          <a:p>
            <a:pPr>
              <a:lnSpc>
                <a:spcPct val="80000"/>
              </a:lnSpc>
            </a:pPr>
            <a:r>
              <a:rPr lang="ru-RU" dirty="0"/>
              <a:t>5. Звуковой ряд (особенно в эпилоге</a:t>
            </a:r>
            <a:r>
              <a:rPr lang="ru-RU" sz="1800" dirty="0"/>
              <a:t>)</a:t>
            </a:r>
          </a:p>
        </p:txBody>
      </p:sp>
      <p:sp>
        <p:nvSpPr>
          <p:cNvPr id="129031" name="Rectangle 7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1800"/>
          </a:p>
        </p:txBody>
      </p:sp>
      <p:pic>
        <p:nvPicPr>
          <p:cNvPr id="129028" name="Picture 4" descr="Памятник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32363" y="1557338"/>
            <a:ext cx="3617912" cy="5110162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3000"/>
                                        <p:tgtEl>
                                          <p:spTgt spid="129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4000" dirty="0"/>
              <a:t>А. </a:t>
            </a:r>
            <a:r>
              <a:rPr lang="ru-RU" sz="4000" dirty="0" smtClean="0"/>
              <a:t>Ахматова - </a:t>
            </a:r>
            <a:r>
              <a:rPr lang="ru-RU" sz="4000" dirty="0"/>
              <a:t>«голос своего поколения».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/>
              <a:t>1.Путь Ахматовой в литературу.</a:t>
            </a:r>
          </a:p>
          <a:p>
            <a:r>
              <a:rPr lang="ru-RU" sz="2400" dirty="0"/>
              <a:t>2. «Женская поэзия»ХХ века: основные темы и мотивы, содержательная и эстетическая ограниченность. Женщины- поэтессы и поэт А. Ахматова.</a:t>
            </a:r>
          </a:p>
          <a:p>
            <a:r>
              <a:rPr lang="ru-RU" sz="2400" dirty="0"/>
              <a:t>3.Творчество до 17го года.</a:t>
            </a:r>
          </a:p>
        </p:txBody>
      </p:sp>
      <p:pic>
        <p:nvPicPr>
          <p:cNvPr id="83973" name="Picture 5" descr="L01_06_01_06_04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5143504" y="1643050"/>
            <a:ext cx="3095625" cy="4495800"/>
          </a:xfrm>
          <a:prstGeom prst="flowChartDocumen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2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" dur="5000"/>
                                        <p:tgtEl>
                                          <p:spTgt spid="839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595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5956" name="Picture 4" descr="Памятник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bg1">
                <a:lumMod val="60000"/>
                <a:lumOff val="4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2000"/>
                                        <p:tgtEl>
                                          <p:spTgt spid="1259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5" name="Rectangle 5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r"/>
            <a:r>
              <a:rPr lang="ru-RU" sz="2800" dirty="0"/>
              <a:t>И если Пушкин </a:t>
            </a:r>
            <a:r>
              <a:rPr lang="ru-RU" sz="2800" dirty="0">
                <a:solidFill>
                  <a:srgbClr val="FF0000"/>
                </a:solidFill>
              </a:rPr>
              <a:t>солнце</a:t>
            </a:r>
            <a:r>
              <a:rPr lang="ru-RU" sz="2800" dirty="0"/>
              <a:t>, то она в поэзии пребудет </a:t>
            </a:r>
            <a:r>
              <a:rPr lang="ru-RU" sz="2800" dirty="0">
                <a:solidFill>
                  <a:schemeClr val="tx1"/>
                </a:solidFill>
              </a:rPr>
              <a:t>белой ночью</a:t>
            </a:r>
            <a:r>
              <a:rPr lang="ru-RU" sz="2800" dirty="0"/>
              <a:t>…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 Евтушенко</a:t>
            </a:r>
          </a:p>
        </p:txBody>
      </p:sp>
      <p:sp>
        <p:nvSpPr>
          <p:cNvPr id="128006" name="Rectangle 6"/>
          <p:cNvSpPr>
            <a:spLocks noGrp="1" noChangeArrowheads="1"/>
          </p:cNvSpPr>
          <p:nvPr>
            <p:ph type="body" sz="half"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sz="4000" dirty="0"/>
              <a:t>Стихи ее – очень емкая, масштабная книга о двадцатом веке, его трагедиях и надеждах</a:t>
            </a:r>
            <a:r>
              <a:rPr lang="ru-RU" sz="2800" dirty="0"/>
              <a:t>.</a:t>
            </a:r>
          </a:p>
          <a:p>
            <a:pPr algn="r">
              <a:lnSpc>
                <a:spcPct val="90000"/>
              </a:lnSpc>
            </a:pPr>
            <a:r>
              <a:rPr lang="ru-RU" sz="2800" dirty="0"/>
              <a:t>М. Дудин</a:t>
            </a:r>
          </a:p>
        </p:txBody>
      </p:sp>
      <p:sp>
        <p:nvSpPr>
          <p:cNvPr id="128007" name="Rectangle 7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ru-RU" sz="2800"/>
          </a:p>
        </p:txBody>
      </p:sp>
      <p:pic>
        <p:nvPicPr>
          <p:cNvPr id="128004" name="Picture 4" descr="Памятник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435600" y="1844675"/>
            <a:ext cx="3095625" cy="467995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" dur="3000"/>
                                        <p:tgtEl>
                                          <p:spTgt spid="1280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8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11" dur="1"/>
                                        <p:tgtEl>
                                          <p:spTgt spid="12800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Сборник «Вечер».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3600"/>
              <a:t>1.Эстетические принципы ранней Ахматовой.</a:t>
            </a:r>
          </a:p>
          <a:p>
            <a:r>
              <a:rPr lang="ru-RU" sz="3600"/>
              <a:t>2.Поэтическое новаторство.</a:t>
            </a:r>
          </a:p>
        </p:txBody>
      </p:sp>
      <p:pic>
        <p:nvPicPr>
          <p:cNvPr id="87046" name="Picture 6" descr="L01_06_01_06_02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5110162" y="1600200"/>
            <a:ext cx="3114675" cy="4495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0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870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870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Сборник «</a:t>
            </a:r>
            <a:r>
              <a:rPr lang="ru-RU" dirty="0" smtClean="0"/>
              <a:t>Четки»</a:t>
            </a:r>
            <a:endParaRPr lang="ru-RU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3600" dirty="0"/>
              <a:t>Этапный характер </a:t>
            </a:r>
            <a:r>
              <a:rPr lang="ru-RU" sz="3600" dirty="0" smtClean="0"/>
              <a:t>стихотворения</a:t>
            </a:r>
          </a:p>
          <a:p>
            <a:r>
              <a:rPr lang="ru-RU" sz="3600" dirty="0" smtClean="0"/>
              <a:t> </a:t>
            </a:r>
            <a:r>
              <a:rPr lang="ru-RU" sz="3600" dirty="0"/>
              <a:t>«Я научилась просто, мудро </a:t>
            </a:r>
            <a:r>
              <a:rPr lang="ru-RU" sz="3600" dirty="0" smtClean="0"/>
              <a:t>жить</a:t>
            </a:r>
            <a:r>
              <a:rPr lang="ru-RU" sz="2800" dirty="0" smtClean="0"/>
              <a:t>»</a:t>
            </a:r>
            <a:endParaRPr lang="ru-RU" sz="2800" dirty="0"/>
          </a:p>
        </p:txBody>
      </p:sp>
      <p:pic>
        <p:nvPicPr>
          <p:cNvPr id="89093" name="Picture 5" descr="L01_06_01_06_03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4929190" y="1857364"/>
            <a:ext cx="3448050" cy="4495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Сборник </a:t>
            </a:r>
            <a:r>
              <a:rPr lang="ru-RU" dirty="0" smtClean="0"/>
              <a:t>«Белая </a:t>
            </a:r>
            <a:r>
              <a:rPr lang="ru-RU" dirty="0"/>
              <a:t>стая».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4000"/>
              <a:t>Поворотный момент в творческой биографии</a:t>
            </a:r>
            <a:r>
              <a:rPr lang="ru-RU" sz="2800"/>
              <a:t>.</a:t>
            </a:r>
          </a:p>
        </p:txBody>
      </p:sp>
      <p:pic>
        <p:nvPicPr>
          <p:cNvPr id="91141" name="Picture 5" descr="L01_06_01_06_21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5081587" y="1685925"/>
            <a:ext cx="3171825" cy="4324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2">
                <a:lumMod val="60000"/>
                <a:lumOff val="4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0"/>
                                        <p:tgtEl>
                                          <p:spTgt spid="91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/>
              <a:t>Художественное своеобразие лирики.</a:t>
            </a:r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4800"/>
              <a:t>Стихи –</a:t>
            </a:r>
          </a:p>
          <a:p>
            <a:r>
              <a:rPr lang="ru-RU" sz="4800"/>
              <a:t> это</a:t>
            </a:r>
          </a:p>
          <a:p>
            <a:r>
              <a:rPr lang="ru-RU" sz="4800"/>
              <a:t> рыдание</a:t>
            </a:r>
          </a:p>
          <a:p>
            <a:r>
              <a:rPr lang="ru-RU" sz="4800"/>
              <a:t> над жизнью</a:t>
            </a:r>
            <a:r>
              <a:rPr lang="ru-RU" sz="2800"/>
              <a:t>.</a:t>
            </a:r>
          </a:p>
          <a:p>
            <a:pPr algn="r"/>
            <a:r>
              <a:rPr lang="ru-RU" sz="2800">
                <a:solidFill>
                  <a:srgbClr val="0000FF"/>
                </a:solidFill>
              </a:rPr>
              <a:t>А. Ахматова</a:t>
            </a:r>
            <a:r>
              <a:rPr lang="ru-RU" sz="2800">
                <a:solidFill>
                  <a:srgbClr val="CC6600"/>
                </a:solidFill>
              </a:rPr>
              <a:t>.</a:t>
            </a:r>
          </a:p>
        </p:txBody>
      </p:sp>
      <p:pic>
        <p:nvPicPr>
          <p:cNvPr id="86023" name="Picture 7" descr="L01_06_01_06_24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5429256" y="1643050"/>
            <a:ext cx="2447925" cy="367188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Особенности поэтики.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sz="2800" dirty="0"/>
              <a:t>1.Своеобразие психологизма лирики. Связь с традициями русской психологической прозы. </a:t>
            </a:r>
            <a:r>
              <a:rPr lang="ru-RU" sz="2800" dirty="0" err="1"/>
              <a:t>Прозаизация</a:t>
            </a:r>
            <a:r>
              <a:rPr lang="ru-RU" sz="2800" dirty="0"/>
              <a:t> лирики: лексика, бытовые подробности, лирическая маска, пропуск логических звеньев. </a:t>
            </a:r>
          </a:p>
        </p:txBody>
      </p:sp>
      <p:pic>
        <p:nvPicPr>
          <p:cNvPr id="95237" name="Picture 5" descr="L01_06_01_06_29_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4786314" y="2428868"/>
            <a:ext cx="3456934" cy="2523562"/>
          </a:xfrm>
          <a:prstGeom prst="flowChartDocumen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7283" name="Rectangle 3"/>
          <p:cNvSpPr>
            <a:spLocks noGrp="1" noChangeArrowheads="1"/>
          </p:cNvSpPr>
          <p:nvPr>
            <p:ph sz="quarter"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dirty="0"/>
              <a:t>2. </a:t>
            </a:r>
            <a:r>
              <a:rPr lang="ru-RU" dirty="0" err="1"/>
              <a:t>Дифференцированность</a:t>
            </a:r>
            <a:r>
              <a:rPr lang="ru-RU" dirty="0"/>
              <a:t> и тонкость лирических переживаний.</a:t>
            </a:r>
          </a:p>
          <a:p>
            <a:pPr>
              <a:lnSpc>
                <a:spcPct val="80000"/>
              </a:lnSpc>
            </a:pPr>
            <a:r>
              <a:rPr lang="ru-RU" dirty="0"/>
              <a:t>3. Внутренняя драма героинь показывается в контексте деталей окружающего мира.</a:t>
            </a:r>
          </a:p>
          <a:p>
            <a:pPr>
              <a:lnSpc>
                <a:spcPct val="80000"/>
              </a:lnSpc>
            </a:pPr>
            <a:r>
              <a:rPr lang="ru-RU" dirty="0"/>
              <a:t>4. Зрительные образы, звуки и запахи.</a:t>
            </a:r>
          </a:p>
          <a:p>
            <a:pPr>
              <a:lnSpc>
                <a:spcPct val="80000"/>
              </a:lnSpc>
            </a:pPr>
            <a:r>
              <a:rPr lang="ru-RU" dirty="0"/>
              <a:t>5. Стремление к поэтическому лаконизму, сжатости.</a:t>
            </a:r>
          </a:p>
          <a:p>
            <a:pPr>
              <a:lnSpc>
                <a:spcPct val="80000"/>
              </a:lnSpc>
            </a:pPr>
            <a:r>
              <a:rPr lang="ru-RU" dirty="0"/>
              <a:t>6.Элементы </a:t>
            </a:r>
            <a:r>
              <a:rPr lang="ru-RU" dirty="0" err="1"/>
              <a:t>сюжетности</a:t>
            </a:r>
            <a:r>
              <a:rPr lang="ru-RU" dirty="0"/>
              <a:t>: в основе многих стихов- вполне узнаваемая жизненная ситуация.</a:t>
            </a:r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323850" y="54451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377</TotalTime>
  <Words>823</Words>
  <Application>Microsoft Office PowerPoint</Application>
  <PresentationFormat>Экран (4:3)</PresentationFormat>
  <Paragraphs>109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Garamond</vt:lpstr>
      <vt:lpstr>Georgia</vt:lpstr>
      <vt:lpstr>Wingdings</vt:lpstr>
      <vt:lpstr>Wingdings 2</vt:lpstr>
      <vt:lpstr>Официальная</vt:lpstr>
      <vt:lpstr>А.А Ахматова (1889-1966)</vt:lpstr>
      <vt:lpstr>Ахматова – поэт.</vt:lpstr>
      <vt:lpstr>А. Ахматова - «голос своего поколения».</vt:lpstr>
      <vt:lpstr>Сборник «Вечер».</vt:lpstr>
      <vt:lpstr>Сборник «Четки»</vt:lpstr>
      <vt:lpstr>Сборник «Белая стая».</vt:lpstr>
      <vt:lpstr>Художественное своеобразие лирики.</vt:lpstr>
      <vt:lpstr>Особенности поэтики.</vt:lpstr>
      <vt:lpstr>Презентация PowerPoint</vt:lpstr>
      <vt:lpstr>Тема творчества. Анализ стихотворений цикла «Тайны ремесла»</vt:lpstr>
      <vt:lpstr>В чем заключается смысл названия цикла?</vt:lpstr>
      <vt:lpstr>Вечная тема любви в творчестве Ахматовой. </vt:lpstr>
      <vt:lpstr>Творчество Ахматовой – это своеобразный роман в стихах.</vt:lpstr>
      <vt:lpstr>Мир женской души в стихах Ахматовой – страстной, нежной и гордой.</vt:lpstr>
      <vt:lpstr>Художественный мир Ахматовой в стихах о любви.</vt:lpstr>
      <vt:lpstr>Эволюция образа лирической героини.</vt:lpstr>
      <vt:lpstr>Сила любви и сила страданий героини.</vt:lpstr>
      <vt:lpstr>Образ Родины в лирике Ахматовой.</vt:lpstr>
      <vt:lpstr>«Но ложимся в нее и становимся ею…»</vt:lpstr>
      <vt:lpstr>Анна Ахматова в годы Первой мировой войны и революции.</vt:lpstr>
      <vt:lpstr>Первая мировая…Образ России. Мотив страдания. Неприятие войны.</vt:lpstr>
      <vt:lpstr>Ахматова и революция.</vt:lpstr>
      <vt:lpstr>Гражданская и нравственная позиция Ахматовой.</vt:lpstr>
      <vt:lpstr>Духовный стоицизм Ахматовой в годы Великой Отечественной…</vt:lpstr>
      <vt:lpstr>Ад и его преодоление (по поэме Ахматовой «Реквием»).</vt:lpstr>
      <vt:lpstr>История создания, смысл и  жанр поэмы.</vt:lpstr>
      <vt:lpstr>И лирический цикл, и эпическая поэма.</vt:lpstr>
      <vt:lpstr>Есть ли спасение из этого ада?</vt:lpstr>
      <vt:lpstr>В «Реквиеме» голос Ахматовой звучит по-новому.</vt:lpstr>
      <vt:lpstr>Презентация PowerPoint</vt:lpstr>
      <vt:lpstr>И если Пушкин солнце, то она в поэзии пребудет белой ночью…  Евтушенко</vt:lpstr>
    </vt:vector>
  </TitlesOfParts>
  <Company>СОШ 3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Кривошеева</dc:creator>
  <cp:lastModifiedBy>XXXXX</cp:lastModifiedBy>
  <cp:revision>23</cp:revision>
  <dcterms:created xsi:type="dcterms:W3CDTF">2009-02-05T05:58:23Z</dcterms:created>
  <dcterms:modified xsi:type="dcterms:W3CDTF">2021-03-20T15:21:53Z</dcterms:modified>
</cp:coreProperties>
</file>