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2" r:id="rId7"/>
    <p:sldId id="274" r:id="rId8"/>
    <p:sldId id="279" r:id="rId9"/>
    <p:sldId id="280" r:id="rId10"/>
    <p:sldId id="264" r:id="rId11"/>
    <p:sldId id="289" r:id="rId12"/>
    <p:sldId id="281" r:id="rId13"/>
    <p:sldId id="282" r:id="rId14"/>
    <p:sldId id="283" r:id="rId15"/>
    <p:sldId id="284" r:id="rId16"/>
    <p:sldId id="290" r:id="rId17"/>
    <p:sldId id="291" r:id="rId18"/>
    <p:sldId id="285" r:id="rId19"/>
    <p:sldId id="286" r:id="rId20"/>
    <p:sldId id="287" r:id="rId21"/>
    <p:sldId id="288" r:id="rId22"/>
    <p:sldId id="266" r:id="rId23"/>
    <p:sldId id="294" r:id="rId24"/>
    <p:sldId id="278" r:id="rId25"/>
    <p:sldId id="272" r:id="rId26"/>
    <p:sldId id="292" r:id="rId27"/>
    <p:sldId id="293" r:id="rId28"/>
    <p:sldId id="295"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668"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30.09.2018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duotone>
              <a:schemeClr val="bg2">
                <a:shade val="9000"/>
                <a:satMod val="300000"/>
              </a:schemeClr>
              <a:schemeClr val="bg2">
                <a:tint val="90000"/>
                <a:satMod val="225000"/>
              </a:schemeClr>
            </a:duotone>
            <a:lum/>
          </a:blip>
          <a:srcRect/>
          <a:tile tx="0" ty="0" sx="90000" sy="90000" flip="xy" algn="tl"/>
        </a:blipFill>
        <a:effectLst/>
      </p:bgPr>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30.09.2018</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1089;&#1077;&#1079;&#1086;&#1085;&#1099;-&#1075;&#1086;&#1076;&#1072;.&#1088;&#1092;/&#1050;&#1091;&#1087;&#1088;&#1080;&#1085;" TargetMode="External"/><Relationship Id="rId2" Type="http://schemas.openxmlformats.org/officeDocument/2006/relationships/hyperlink" Target="https://24smi.org/celebrity/2269-aleksandr-kuprin" TargetMode="External"/><Relationship Id="rId1" Type="http://schemas.openxmlformats.org/officeDocument/2006/relationships/slideLayout" Target="../slideLayouts/slideLayout2.xml"/><Relationship Id="rId4" Type="http://schemas.openxmlformats.org/officeDocument/2006/relationships/hyperlink" Target="https://www.culture.ru/persons/8191/aleksandr-kupri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64088" y="836713"/>
            <a:ext cx="3528392" cy="2376263"/>
          </a:xfrm>
        </p:spPr>
        <p:txBody>
          <a:bodyPr>
            <a:normAutofit fontScale="90000"/>
          </a:bodyPr>
          <a:lstStyle/>
          <a:p>
            <a:r>
              <a:rPr lang="ru-RU" sz="5400" b="1" dirty="0">
                <a:solidFill>
                  <a:schemeClr val="tx2">
                    <a:lumMod val="50000"/>
                  </a:schemeClr>
                </a:solidFill>
              </a:rPr>
              <a:t>Александр Иванович Куприн</a:t>
            </a:r>
          </a:p>
        </p:txBody>
      </p:sp>
      <p:sp>
        <p:nvSpPr>
          <p:cNvPr id="3" name="Подзаголовок 2"/>
          <p:cNvSpPr>
            <a:spLocks noGrp="1"/>
          </p:cNvSpPr>
          <p:nvPr>
            <p:ph type="subTitle" idx="1"/>
          </p:nvPr>
        </p:nvSpPr>
        <p:spPr>
          <a:xfrm>
            <a:off x="5724128" y="3358431"/>
            <a:ext cx="3115072" cy="1078681"/>
          </a:xfrm>
        </p:spPr>
        <p:txBody>
          <a:bodyPr>
            <a:normAutofit/>
          </a:bodyPr>
          <a:lstStyle/>
          <a:p>
            <a:pPr algn="r"/>
            <a:r>
              <a:rPr lang="ru-RU" sz="4400" dirty="0"/>
              <a:t>1870-1938</a:t>
            </a:r>
          </a:p>
        </p:txBody>
      </p:sp>
      <p:pic>
        <p:nvPicPr>
          <p:cNvPr id="4" name="Рисунок 3" descr="Куприн.jpg"/>
          <p:cNvPicPr>
            <a:picLocks noChangeAspect="1"/>
          </p:cNvPicPr>
          <p:nvPr/>
        </p:nvPicPr>
        <p:blipFill>
          <a:blip r:embed="rId2" cstate="print">
            <a:lum bright="10000"/>
          </a:blip>
          <a:stretch>
            <a:fillRect/>
          </a:stretch>
        </p:blipFill>
        <p:spPr>
          <a:xfrm>
            <a:off x="1403648" y="908720"/>
            <a:ext cx="3456384" cy="4899423"/>
          </a:xfrm>
          <a:prstGeom prst="rect">
            <a:avLst/>
          </a:prstGeom>
          <a:ln w="88900" cap="sq" cmpd="thickThin">
            <a:solidFill>
              <a:schemeClr val="tx2">
                <a:lumMod val="50000"/>
              </a:schemeClr>
            </a:solidFill>
            <a:prstDash val="solid"/>
            <a:miter lim="800000"/>
          </a:ln>
          <a:effectLst>
            <a:innerShdw blurRad="76200">
              <a:srgbClr val="000000"/>
            </a:innerShdw>
          </a:effec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b="1" dirty="0">
              <a:solidFill>
                <a:schemeClr val="tx2">
                  <a:lumMod val="50000"/>
                </a:schemeClr>
              </a:solidFill>
            </a:endParaRPr>
          </a:p>
        </p:txBody>
      </p:sp>
      <p:sp>
        <p:nvSpPr>
          <p:cNvPr id="4" name="Содержимое 3"/>
          <p:cNvSpPr>
            <a:spLocks noGrp="1"/>
          </p:cNvSpPr>
          <p:nvPr>
            <p:ph sz="half" idx="2"/>
          </p:nvPr>
        </p:nvSpPr>
        <p:spPr>
          <a:xfrm>
            <a:off x="5580112" y="548680"/>
            <a:ext cx="3312368" cy="5577483"/>
          </a:xfrm>
        </p:spPr>
        <p:txBody>
          <a:bodyPr>
            <a:normAutofit fontScale="85000" lnSpcReduction="20000"/>
          </a:bodyPr>
          <a:lstStyle/>
          <a:p>
            <a:pPr>
              <a:buNone/>
            </a:pPr>
            <a:r>
              <a:rPr lang="ru-RU" sz="2400" dirty="0" smtClean="0"/>
              <a:t>      В</a:t>
            </a:r>
            <a:r>
              <a:rPr lang="ru-RU" sz="2400" dirty="0"/>
              <a:t> </a:t>
            </a:r>
            <a:r>
              <a:rPr lang="ru-RU" sz="2400" dirty="0" smtClean="0"/>
              <a:t>1890-е годы  опубликовал </a:t>
            </a:r>
            <a:r>
              <a:rPr lang="ru-RU" sz="2400" dirty="0"/>
              <a:t>очерк «</a:t>
            </a:r>
            <a:r>
              <a:rPr lang="ru-RU" sz="2400" dirty="0" err="1"/>
              <a:t>Юзовский</a:t>
            </a:r>
            <a:r>
              <a:rPr lang="ru-RU" sz="2400" dirty="0"/>
              <a:t> завод» и </a:t>
            </a:r>
            <a:r>
              <a:rPr lang="ru-RU" sz="2400" dirty="0" smtClean="0"/>
              <a:t>повести </a:t>
            </a:r>
            <a:r>
              <a:rPr lang="ru-RU" sz="2400" dirty="0"/>
              <a:t>«Молох», </a:t>
            </a:r>
            <a:r>
              <a:rPr lang="ru-RU" sz="2400" dirty="0" smtClean="0"/>
              <a:t>«Олеся»,  в </a:t>
            </a:r>
            <a:r>
              <a:rPr lang="ru-RU" sz="2400" dirty="0"/>
              <a:t>1901 году — рассказ «Оборотень</a:t>
            </a:r>
            <a:r>
              <a:rPr lang="ru-RU" sz="2400" dirty="0" smtClean="0"/>
              <a:t>».</a:t>
            </a:r>
          </a:p>
          <a:p>
            <a:pPr>
              <a:buNone/>
            </a:pPr>
            <a:r>
              <a:rPr lang="ru-RU" sz="2400" dirty="0" smtClean="0"/>
              <a:t>     В </a:t>
            </a:r>
            <a:r>
              <a:rPr lang="ru-RU" sz="2400" dirty="0"/>
              <a:t>петербургских журналах появились рассказы Куприна: «Болото» (1902), «Конокрады» (1903), </a:t>
            </a:r>
            <a:r>
              <a:rPr lang="ru-RU" sz="2400" dirty="0" smtClean="0"/>
              <a:t>»Белый пудель»</a:t>
            </a:r>
            <a:r>
              <a:rPr lang="ru-RU" sz="2400" dirty="0"/>
              <a:t> (1903</a:t>
            </a:r>
            <a:r>
              <a:rPr lang="ru-RU" sz="2400" dirty="0" smtClean="0"/>
              <a:t>).</a:t>
            </a:r>
          </a:p>
          <a:p>
            <a:pPr>
              <a:buNone/>
            </a:pPr>
            <a:r>
              <a:rPr lang="ru-RU" sz="2400" dirty="0" smtClean="0"/>
              <a:t>     </a:t>
            </a:r>
            <a:r>
              <a:rPr lang="ru-RU" sz="2400" b="1" dirty="0" smtClean="0"/>
              <a:t>«</a:t>
            </a:r>
            <a:r>
              <a:rPr lang="ru-RU" sz="2400" b="1" dirty="0"/>
              <a:t>Олесю» </a:t>
            </a:r>
            <a:r>
              <a:rPr lang="ru-RU" sz="2400" dirty="0"/>
              <a:t>(1898), </a:t>
            </a:r>
            <a:r>
              <a:rPr lang="ru-RU" sz="2400" b="1" dirty="0"/>
              <a:t>«</a:t>
            </a:r>
            <a:r>
              <a:rPr lang="ru-RU" sz="2400" b="1" dirty="0" err="1"/>
              <a:t>Суламифь</a:t>
            </a:r>
            <a:r>
              <a:rPr lang="ru-RU" sz="2400" b="1" dirty="0"/>
              <a:t>» </a:t>
            </a:r>
            <a:r>
              <a:rPr lang="ru-RU" sz="2400" dirty="0"/>
              <a:t>(1908), </a:t>
            </a:r>
            <a:r>
              <a:rPr lang="ru-RU" sz="2400" b="1" dirty="0"/>
              <a:t>«Гранатовый браслет» </a:t>
            </a:r>
            <a:r>
              <a:rPr lang="ru-RU" sz="2400" dirty="0"/>
              <a:t>(1911) знает весь мир. </a:t>
            </a:r>
            <a:r>
              <a:rPr lang="ru-RU" sz="2400" dirty="0" smtClean="0"/>
              <a:t>Написаны </a:t>
            </a:r>
            <a:r>
              <a:rPr lang="ru-RU" sz="2400" dirty="0" err="1" smtClean="0"/>
              <a:t>замеча</a:t>
            </a:r>
            <a:r>
              <a:rPr lang="ru-RU" sz="2400" dirty="0" smtClean="0"/>
              <a:t>-тельные рассказы о животных: «Изумруд</a:t>
            </a:r>
            <a:r>
              <a:rPr lang="ru-RU" sz="2400" dirty="0"/>
              <a:t>» (1911), «Скворцы». </a:t>
            </a:r>
            <a:endParaRPr lang="ru-RU" sz="2400" b="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4464496" cy="329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sz="half" idx="1"/>
          </p:nvPr>
        </p:nvSpPr>
        <p:spPr/>
        <p:txBody>
          <a:bodyPr>
            <a:normAutofit fontScale="85000" lnSpcReduction="20000"/>
          </a:bodyPr>
          <a:lstStyle/>
          <a:p>
            <a:endParaRPr lang="ru-RU" dirty="0"/>
          </a:p>
        </p:txBody>
      </p:sp>
      <p:pic>
        <p:nvPicPr>
          <p:cNvPr id="6" name="Рисунок 5" descr="на воздушном шаре.jpg"/>
          <p:cNvPicPr>
            <a:picLocks noChangeAspect="1"/>
          </p:cNvPicPr>
          <p:nvPr/>
        </p:nvPicPr>
        <p:blipFill>
          <a:blip r:embed="rId3" cstate="print"/>
          <a:stretch>
            <a:fillRect/>
          </a:stretch>
        </p:blipFill>
        <p:spPr>
          <a:xfrm>
            <a:off x="2339752" y="2060848"/>
            <a:ext cx="3330792" cy="4648061"/>
          </a:xfrm>
          <a:prstGeom prst="rect">
            <a:avLst/>
          </a:prstGeom>
          <a:ln w="88900" cap="sq" cmpd="thickThin">
            <a:solidFill>
              <a:schemeClr val="tx2">
                <a:lumMod val="50000"/>
              </a:schemeClr>
            </a:solidFill>
            <a:prstDash val="solid"/>
            <a:miter lim="800000"/>
          </a:ln>
          <a:effectLst>
            <a:innerShdw blurRad="76200">
              <a:srgbClr val="000000"/>
            </a:innerShdw>
          </a:effectLst>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2"/>
          </p:nvPr>
        </p:nvSpPr>
        <p:spPr>
          <a:xfrm>
            <a:off x="323528" y="5157192"/>
            <a:ext cx="8610160" cy="1512168"/>
          </a:xfrm>
        </p:spPr>
        <p:txBody>
          <a:bodyPr>
            <a:normAutofit fontScale="77500" lnSpcReduction="20000"/>
          </a:bodyPr>
          <a:lstStyle/>
          <a:p>
            <a:r>
              <a:rPr lang="ru-RU" dirty="0"/>
              <a:t>Куприн становится профессиональным литератором, постоянно публикуя свои произведения в различных газетах. Он знакомится с </a:t>
            </a:r>
            <a:r>
              <a:rPr lang="ru-RU" dirty="0" err="1"/>
              <a:t>А.П.Чеховым</a:t>
            </a:r>
            <a:r>
              <a:rPr lang="ru-RU" dirty="0"/>
              <a:t> (1901) и всеми, кто его окружает. А ранее подружился с И. </a:t>
            </a:r>
            <a:r>
              <a:rPr lang="ru-RU" dirty="0" err="1"/>
              <a:t>А.Буниным</a:t>
            </a:r>
            <a:r>
              <a:rPr lang="ru-RU" dirty="0"/>
              <a:t> (1897) и затем с М. Горьким (1902).</a:t>
            </a:r>
          </a:p>
          <a:p>
            <a:endParaRPr lang="ru-RU" dirty="0"/>
          </a:p>
        </p:txBody>
      </p:sp>
      <p:pic>
        <p:nvPicPr>
          <p:cNvPr id="819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8568952"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8805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611560" y="5112467"/>
            <a:ext cx="7320908" cy="1916832"/>
          </a:xfrm>
        </p:spPr>
        <p:txBody>
          <a:bodyPr>
            <a:normAutofit fontScale="77500" lnSpcReduction="20000"/>
          </a:bodyPr>
          <a:lstStyle/>
          <a:p>
            <a:r>
              <a:rPr lang="ru-RU" dirty="0" smtClean="0"/>
              <a:t>В </a:t>
            </a:r>
            <a:r>
              <a:rPr lang="ru-RU" dirty="0"/>
              <a:t>1909 г. Куприн награжден Пушкинской премией. </a:t>
            </a:r>
            <a:endParaRPr lang="ru-RU" dirty="0" smtClean="0"/>
          </a:p>
          <a:p>
            <a:r>
              <a:rPr lang="ru-RU" dirty="0" smtClean="0"/>
              <a:t>В 1912 году</a:t>
            </a:r>
            <a:r>
              <a:rPr lang="ru-RU" dirty="0"/>
              <a:t> Куприн совершил путешествие по Франции и Италии, впечатления о котором отразились в цикле путевых очерков "Лазурные берега".</a:t>
            </a:r>
            <a:r>
              <a:rPr lang="ru-RU" dirty="0"/>
              <a:t/>
            </a:r>
            <a:br>
              <a:rPr lang="ru-RU" dirty="0"/>
            </a:br>
            <a:r>
              <a:rPr lang="ru-RU" dirty="0"/>
              <a:t/>
            </a:r>
            <a:br>
              <a:rPr lang="ru-RU" dirty="0"/>
            </a:br>
            <a:endParaRPr lang="ru-RU" dirty="0"/>
          </a:p>
        </p:txBody>
      </p:sp>
      <p:pic>
        <p:nvPicPr>
          <p:cNvPr id="4098" name="Picture 2" descr="https://upload.wikimedia.org/wikipedia/commons/thumb/4/46/%D0%A8%D0%B0%D0%BB%D1%8F%D0%BF%D0%B8%D0%BD_%D0%B8_%D0%9A%D1%83%D0%BF%D1%80%D0%B8%D0%BD.JPG/275px-%D0%A8%D0%B0%D0%BB%D1%8F%D0%BF%D0%B8%D0%BD_%D0%B8_%D0%9A%D1%83%D0%BF%D1%80%D0%B8%D0%B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6668" y="332656"/>
            <a:ext cx="2619375" cy="36576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816343" y="4221088"/>
            <a:ext cx="2269699" cy="923330"/>
          </a:xfrm>
          <a:prstGeom prst="rect">
            <a:avLst/>
          </a:prstGeom>
        </p:spPr>
        <p:txBody>
          <a:bodyPr wrap="square">
            <a:spAutoFit/>
          </a:bodyPr>
          <a:lstStyle/>
          <a:p>
            <a:r>
              <a:rPr lang="ru-RU" dirty="0"/>
              <a:t>А. И. Куприн и </a:t>
            </a:r>
            <a:r>
              <a:rPr lang="ru-RU" dirty="0" err="1" smtClean="0"/>
              <a:t>Ф.И.Шаляпин</a:t>
            </a:r>
            <a:r>
              <a:rPr lang="ru-RU" dirty="0" smtClean="0"/>
              <a:t>. </a:t>
            </a:r>
            <a:r>
              <a:rPr lang="ru-RU" dirty="0"/>
              <a:t>Петербург. 1911 г.</a:t>
            </a:r>
            <a:endParaRPr lang="ru-RU"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54413" cy="484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3491880" y="35680"/>
            <a:ext cx="3103517"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6537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9" name="Объект 8"/>
          <p:cNvSpPr>
            <a:spLocks noGrp="1"/>
          </p:cNvSpPr>
          <p:nvPr>
            <p:ph sz="half" idx="2"/>
          </p:nvPr>
        </p:nvSpPr>
        <p:spPr>
          <a:xfrm>
            <a:off x="5796136" y="620688"/>
            <a:ext cx="3137552" cy="5832648"/>
          </a:xfrm>
        </p:spPr>
        <p:txBody>
          <a:bodyPr>
            <a:normAutofit fontScale="85000" lnSpcReduction="20000"/>
          </a:bodyPr>
          <a:lstStyle/>
          <a:p>
            <a:pPr marL="82296" indent="0">
              <a:buNone/>
            </a:pPr>
            <a:r>
              <a:rPr lang="ru-RU" dirty="0"/>
              <a:t>После начала </a:t>
            </a:r>
            <a:r>
              <a:rPr lang="ru-RU" dirty="0"/>
              <a:t> </a:t>
            </a:r>
            <a:r>
              <a:rPr lang="ru-RU" dirty="0" smtClean="0"/>
              <a:t>Первой мировой войны </a:t>
            </a:r>
            <a:r>
              <a:rPr lang="ru-RU" dirty="0"/>
              <a:t> </a:t>
            </a:r>
            <a:r>
              <a:rPr lang="ru-RU" dirty="0" smtClean="0"/>
              <a:t>открыл </a:t>
            </a:r>
            <a:r>
              <a:rPr lang="ru-RU" dirty="0"/>
              <a:t>в своём доме военный </a:t>
            </a:r>
            <a:r>
              <a:rPr lang="ru-RU" dirty="0" smtClean="0"/>
              <a:t>госпиталь</a:t>
            </a:r>
            <a:r>
              <a:rPr lang="ru-RU" dirty="0"/>
              <a:t> и агитировал в газетах граждан брать военные </a:t>
            </a:r>
            <a:r>
              <a:rPr lang="ru-RU" dirty="0" smtClean="0"/>
              <a:t>займы. </a:t>
            </a:r>
          </a:p>
          <a:p>
            <a:pPr marL="82296" indent="0">
              <a:buNone/>
            </a:pPr>
            <a:r>
              <a:rPr lang="ru-RU" dirty="0" smtClean="0"/>
              <a:t>В </a:t>
            </a:r>
            <a:r>
              <a:rPr lang="ru-RU" dirty="0"/>
              <a:t>ноябре 1914 года был </a:t>
            </a:r>
            <a:r>
              <a:rPr lang="ru-RU" dirty="0" smtClean="0"/>
              <a:t>мобилизован</a:t>
            </a:r>
            <a:r>
              <a:rPr lang="ru-RU" dirty="0"/>
              <a:t> и направлен в ополчение в </a:t>
            </a:r>
            <a:r>
              <a:rPr lang="ru-RU" dirty="0" smtClean="0"/>
              <a:t>Финляндию</a:t>
            </a:r>
            <a:r>
              <a:rPr lang="ru-RU" dirty="0"/>
              <a:t> </a:t>
            </a:r>
            <a:r>
              <a:rPr lang="ru-RU" dirty="0" smtClean="0"/>
              <a:t>              командиром </a:t>
            </a:r>
            <a:r>
              <a:rPr lang="ru-RU" dirty="0"/>
              <a:t>пехотной роты</a:t>
            </a:r>
            <a:r>
              <a:rPr lang="ru-RU" dirty="0" smtClean="0"/>
              <a:t>.</a:t>
            </a:r>
          </a:p>
          <a:p>
            <a:pPr marL="82296" indent="0">
              <a:buNone/>
            </a:pPr>
            <a:r>
              <a:rPr lang="ru-RU" dirty="0" smtClean="0"/>
              <a:t> </a:t>
            </a:r>
            <a:r>
              <a:rPr lang="ru-RU" dirty="0"/>
              <a:t>Демобилизован в июле 1915 года по состоянию здоровья.</a:t>
            </a:r>
            <a:endParaRPr lang="ru-RU" dirty="0"/>
          </a:p>
        </p:txBody>
      </p:sp>
      <p:pic>
        <p:nvPicPr>
          <p:cNvPr id="3074" name="Picture 2" descr="https://upload.wikimedia.org/wikipedia/commons/thumb/4/41/Alexander_Kuprin_in_WWI.jpeg/275px-Alexander_Kuprin_in_WWI.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476672"/>
            <a:ext cx="5256583" cy="4248472"/>
          </a:xfrm>
          <a:prstGeom prst="rect">
            <a:avLst/>
          </a:prstGeom>
          <a:noFill/>
          <a:extLst>
            <a:ext uri="{909E8E84-426E-40DD-AFC4-6F175D3DCCD1}">
              <a14:hiddenFill xmlns:a14="http://schemas.microsoft.com/office/drawing/2010/main">
                <a:solidFill>
                  <a:srgbClr val="FFFFFF"/>
                </a:solidFill>
              </a14:hiddenFill>
            </a:ext>
          </a:extLst>
        </p:spPr>
      </p:pic>
      <p:sp>
        <p:nvSpPr>
          <p:cNvPr id="10" name="Объект 9"/>
          <p:cNvSpPr>
            <a:spLocks noGrp="1"/>
          </p:cNvSpPr>
          <p:nvPr>
            <p:ph sz="half" idx="1"/>
          </p:nvPr>
        </p:nvSpPr>
        <p:spPr>
          <a:xfrm>
            <a:off x="251519" y="4725144"/>
            <a:ext cx="5256583" cy="1224136"/>
          </a:xfrm>
        </p:spPr>
        <p:txBody>
          <a:bodyPr>
            <a:noAutofit/>
          </a:bodyPr>
          <a:lstStyle/>
          <a:p>
            <a:r>
              <a:rPr lang="ru-RU" sz="2000" dirty="0"/>
              <a:t>Куприн, призванный в чине поручика на </a:t>
            </a:r>
            <a:r>
              <a:rPr lang="ru-RU" sz="2000" dirty="0" smtClean="0"/>
              <a:t>Первую мировую войну, </a:t>
            </a:r>
            <a:r>
              <a:rPr lang="ru-RU" sz="2000" dirty="0"/>
              <a:t>с Елизаветой </a:t>
            </a:r>
            <a:r>
              <a:rPr lang="ru-RU" sz="2000" dirty="0" err="1"/>
              <a:t>Морицевной</a:t>
            </a:r>
            <a:r>
              <a:rPr lang="ru-RU" sz="2000" dirty="0"/>
              <a:t> Куприной (в форме сестры милосердия</a:t>
            </a:r>
            <a:r>
              <a:rPr lang="ru-RU" sz="2000" dirty="0" smtClean="0"/>
              <a:t>).</a:t>
            </a:r>
            <a:endParaRPr lang="ru-RU" sz="2000" dirty="0"/>
          </a:p>
        </p:txBody>
      </p:sp>
    </p:spTree>
    <p:extLst>
      <p:ext uri="{BB962C8B-B14F-4D97-AF65-F5344CB8AC3E}">
        <p14:creationId xmlns:p14="http://schemas.microsoft.com/office/powerpoint/2010/main" val="20655394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2"/>
          </p:nvPr>
        </p:nvSpPr>
        <p:spPr>
          <a:xfrm>
            <a:off x="5276088" y="404664"/>
            <a:ext cx="3657600" cy="5782776"/>
          </a:xfrm>
        </p:spPr>
        <p:txBody>
          <a:bodyPr>
            <a:noAutofit/>
          </a:bodyPr>
          <a:lstStyle/>
          <a:p>
            <a:pPr marL="82296" indent="0">
              <a:buNone/>
            </a:pPr>
            <a:r>
              <a:rPr lang="ru-RU" sz="2000" dirty="0"/>
              <a:t>После Октябрьской революции писатель не принял политику военного коммунизма. Работал в издательстве «Всемирная литература», </a:t>
            </a:r>
            <a:r>
              <a:rPr lang="ru-RU" sz="2000" dirty="0" smtClean="0"/>
              <a:t>основанном Горьким</a:t>
            </a:r>
            <a:r>
              <a:rPr lang="ru-RU" sz="2000" dirty="0"/>
              <a:t>. </a:t>
            </a:r>
            <a:r>
              <a:rPr lang="ru-RU" sz="2000" dirty="0" smtClean="0"/>
              <a:t> В </a:t>
            </a:r>
            <a:r>
              <a:rPr lang="ru-RU" sz="2000" dirty="0"/>
              <a:t>июле 1918 года после убийства Володарского был арестован, три дня просидел в тюрьме, был выпущен и внесён в список </a:t>
            </a:r>
            <a:r>
              <a:rPr lang="ru-RU" sz="2000" dirty="0" smtClean="0"/>
              <a:t>заложников.</a:t>
            </a:r>
          </a:p>
          <a:p>
            <a:pPr marL="82296" indent="0">
              <a:buNone/>
            </a:pPr>
            <a:r>
              <a:rPr lang="ru-RU" sz="2000" dirty="0"/>
              <a:t>В декабре 1918 года имел личную встречу с В. И. Лениным по вопросу организации новой газеты для крестьян «Земля», который одобрил идею, но проект был «зарублен» председателем Моссовета Л. Б. </a:t>
            </a:r>
            <a:r>
              <a:rPr lang="ru-RU" sz="2000" dirty="0" smtClean="0"/>
              <a:t>Каменевым.</a:t>
            </a:r>
            <a:endParaRPr lang="ru-RU" sz="2000" dirty="0"/>
          </a:p>
        </p:txBody>
      </p:sp>
      <p:sp>
        <p:nvSpPr>
          <p:cNvPr id="6" name="Объект 5"/>
          <p:cNvSpPr>
            <a:spLocks noGrp="1"/>
          </p:cNvSpPr>
          <p:nvPr>
            <p:ph sz="half" idx="1"/>
          </p:nvPr>
        </p:nvSpPr>
        <p:spPr/>
        <p:txBody>
          <a:bodyPr/>
          <a:lstStyle/>
          <a:p>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677608"/>
            <a:ext cx="2774082" cy="347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413068"/>
            <a:ext cx="2736304" cy="3040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9112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320"/>
            <a:ext cx="2016224" cy="1143000"/>
          </a:xfrm>
        </p:spPr>
        <p:txBody>
          <a:bodyPr/>
          <a:lstStyle/>
          <a:p>
            <a:endParaRPr lang="ru-RU" dirty="0"/>
          </a:p>
        </p:txBody>
      </p:sp>
      <p:sp>
        <p:nvSpPr>
          <p:cNvPr id="4" name="Объект 3"/>
          <p:cNvSpPr>
            <a:spLocks noGrp="1"/>
          </p:cNvSpPr>
          <p:nvPr>
            <p:ph sz="half" idx="2"/>
          </p:nvPr>
        </p:nvSpPr>
        <p:spPr>
          <a:xfrm>
            <a:off x="3923928" y="188640"/>
            <a:ext cx="5220072" cy="3487972"/>
          </a:xfrm>
        </p:spPr>
        <p:txBody>
          <a:bodyPr>
            <a:normAutofit fontScale="85000" lnSpcReduction="10000"/>
          </a:bodyPr>
          <a:lstStyle/>
          <a:p>
            <a:pPr marL="82296" indent="0">
              <a:buNone/>
            </a:pPr>
            <a:r>
              <a:rPr lang="ru-RU" dirty="0"/>
              <a:t>16 октября </a:t>
            </a:r>
            <a:r>
              <a:rPr lang="ru-RU" dirty="0" smtClean="0"/>
              <a:t>1919 года поступил </a:t>
            </a:r>
            <a:r>
              <a:rPr lang="ru-RU" dirty="0"/>
              <a:t>в чине поручика </a:t>
            </a:r>
            <a:r>
              <a:rPr lang="ru-RU" dirty="0" smtClean="0"/>
              <a:t>в Северо-Западную армию, </a:t>
            </a:r>
            <a:r>
              <a:rPr lang="ru-RU" dirty="0"/>
              <a:t>получил назначение редактором </a:t>
            </a:r>
            <a:r>
              <a:rPr lang="ru-RU" dirty="0" smtClean="0"/>
              <a:t>армейской газеты</a:t>
            </a:r>
            <a:r>
              <a:rPr lang="ru-RU" dirty="0"/>
              <a:t> </a:t>
            </a:r>
            <a:r>
              <a:rPr lang="ru-RU" dirty="0"/>
              <a:t> </a:t>
            </a:r>
            <a:r>
              <a:rPr lang="ru-RU" dirty="0" smtClean="0"/>
              <a:t>«</a:t>
            </a:r>
            <a:r>
              <a:rPr lang="ru-RU" dirty="0" err="1" smtClean="0"/>
              <a:t>Приневский</a:t>
            </a:r>
            <a:r>
              <a:rPr lang="ru-RU" dirty="0" smtClean="0"/>
              <a:t> край», которую </a:t>
            </a:r>
            <a:r>
              <a:rPr lang="ru-RU" dirty="0"/>
              <a:t>возглавлял генерал П. </a:t>
            </a:r>
            <a:r>
              <a:rPr lang="ru-RU" dirty="0" err="1" smtClean="0"/>
              <a:t>Н.Краснов</a:t>
            </a:r>
            <a:r>
              <a:rPr lang="ru-RU" dirty="0" smtClean="0"/>
              <a:t>.</a:t>
            </a:r>
            <a:endParaRPr lang="ru-RU" dirty="0"/>
          </a:p>
          <a:p>
            <a:pPr marL="82296" indent="0">
              <a:buNone/>
            </a:pPr>
            <a:r>
              <a:rPr lang="ru-RU" dirty="0"/>
              <a:t>После поражения Северо-Западной армии находится в </a:t>
            </a:r>
            <a:r>
              <a:rPr lang="ru-RU" dirty="0" smtClean="0"/>
              <a:t>Равеле, </a:t>
            </a:r>
            <a:r>
              <a:rPr lang="ru-RU" dirty="0"/>
              <a:t>с декабря 1919 — в </a:t>
            </a:r>
            <a:r>
              <a:rPr lang="ru-RU" dirty="0" err="1" smtClean="0"/>
              <a:t>Гельсингфорсе</a:t>
            </a:r>
            <a:r>
              <a:rPr lang="ru-RU" dirty="0" smtClean="0"/>
              <a:t>, </a:t>
            </a:r>
            <a:r>
              <a:rPr lang="ru-RU" dirty="0"/>
              <a:t>с июля 1920 — в </a:t>
            </a:r>
            <a:r>
              <a:rPr lang="ru-RU" dirty="0" smtClean="0"/>
              <a:t>Париж.</a:t>
            </a:r>
            <a:endParaRPr lang="ru-RU" dirty="0"/>
          </a:p>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73642" y="3676612"/>
            <a:ext cx="5418837" cy="3002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1" name="Picture 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79512" y="260648"/>
            <a:ext cx="3672408"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814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fontScale="77500" lnSpcReduction="20000"/>
          </a:bodyPr>
          <a:lstStyle/>
          <a:p>
            <a:endParaRPr lang="ru-RU" dirty="0"/>
          </a:p>
        </p:txBody>
      </p:sp>
      <p:sp>
        <p:nvSpPr>
          <p:cNvPr id="4" name="Объект 3"/>
          <p:cNvSpPr>
            <a:spLocks noGrp="1"/>
          </p:cNvSpPr>
          <p:nvPr>
            <p:ph sz="half" idx="2"/>
          </p:nvPr>
        </p:nvSpPr>
        <p:spPr>
          <a:xfrm>
            <a:off x="5276088" y="692696"/>
            <a:ext cx="3657600" cy="5494744"/>
          </a:xfrm>
        </p:spPr>
        <p:txBody>
          <a:bodyPr>
            <a:normAutofit fontScale="77500" lnSpcReduction="20000"/>
          </a:bodyPr>
          <a:lstStyle/>
          <a:p>
            <a:r>
              <a:rPr lang="ru-RU" dirty="0"/>
              <a:t>«Живется нам — говорю тебе откровенно — скверно. Обитаем в двух грязных комнатушках, куда ни утром, ни вечером, ни летом, ни зимой не заглядывает солнце… Ужаснее всего, что живем в кредит, то есть постоянно должны в бакалейную, молочную, мясную, булочные лавки; о зиме думаем с содроганием: повисает новый груз — долги за уголь</a:t>
            </a:r>
            <a:r>
              <a:rPr lang="ru-RU" dirty="0" smtClean="0"/>
              <a:t>». </a:t>
            </a:r>
            <a:r>
              <a:rPr lang="ru-RU" i="1" dirty="0" smtClean="0"/>
              <a:t>Из письма  к Лидии</a:t>
            </a:r>
            <a:r>
              <a:rPr lang="ru-RU" dirty="0" smtClean="0"/>
              <a:t> (дочь от первого брака).</a:t>
            </a:r>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609600"/>
            <a:ext cx="4286250"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090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1044624" y="274320"/>
            <a:ext cx="2480232" cy="1143000"/>
          </a:xfrm>
        </p:spPr>
        <p:txBody>
          <a:bodyPr/>
          <a:lstStyle/>
          <a:p>
            <a:endParaRPr lang="ru-RU" dirty="0"/>
          </a:p>
        </p:txBody>
      </p:sp>
      <p:sp>
        <p:nvSpPr>
          <p:cNvPr id="3" name="Объект 2"/>
          <p:cNvSpPr>
            <a:spLocks noGrp="1"/>
          </p:cNvSpPr>
          <p:nvPr>
            <p:ph sz="half" idx="1"/>
          </p:nvPr>
        </p:nvSpPr>
        <p:spPr>
          <a:xfrm>
            <a:off x="5148064" y="260648"/>
            <a:ext cx="3744416" cy="6597352"/>
          </a:xfrm>
        </p:spPr>
        <p:txBody>
          <a:bodyPr>
            <a:normAutofit fontScale="85000" lnSpcReduction="20000"/>
          </a:bodyPr>
          <a:lstStyle/>
          <a:p>
            <a:pPr marL="82296" indent="0">
              <a:buNone/>
            </a:pPr>
            <a:r>
              <a:rPr lang="ru-RU" dirty="0" smtClean="0"/>
              <a:t>                                                     </a:t>
            </a:r>
            <a:r>
              <a:rPr lang="ru-RU" sz="2600" dirty="0" smtClean="0"/>
              <a:t>Все </a:t>
            </a:r>
            <a:r>
              <a:rPr lang="ru-RU" sz="2600" dirty="0"/>
              <a:t>чаще писатель </a:t>
            </a:r>
            <a:r>
              <a:rPr lang="ru-RU" sz="2600" dirty="0" smtClean="0"/>
              <a:t>                     думал </a:t>
            </a:r>
            <a:r>
              <a:rPr lang="ru-RU" sz="2600" dirty="0"/>
              <a:t>о возвращении на родину. Но он был уверен, что Советское правительство не разрешит ему вернуться домой. Когда художник Иван </a:t>
            </a:r>
            <a:r>
              <a:rPr lang="ru-RU" sz="2600" dirty="0" err="1"/>
              <a:t>Билибин</a:t>
            </a:r>
            <a:r>
              <a:rPr lang="ru-RU" sz="2600" dirty="0"/>
              <a:t> перед отъездом в СССР в 1936 году пригласил к себе Куприных, писатель сообщил ему, что тоже хочет вернуться. </a:t>
            </a:r>
            <a:r>
              <a:rPr lang="ru-RU" sz="2600" dirty="0" err="1"/>
              <a:t>Билибин</a:t>
            </a:r>
            <a:r>
              <a:rPr lang="ru-RU" sz="2600" dirty="0"/>
              <a:t> взялся поговорить с советским послом о возвращении Куприна на родину, и писателя пригласили в советское посольство. Возвращение, казавшиеся несбыточной мечтой, стало реальностью. </a:t>
            </a:r>
            <a:r>
              <a:rPr lang="ru-RU" sz="2600" dirty="0"/>
              <a:t/>
            </a:r>
            <a:br>
              <a:rPr lang="ru-RU" sz="2600" dirty="0"/>
            </a:br>
            <a:r>
              <a:rPr lang="ru-RU" dirty="0"/>
              <a:t/>
            </a:r>
            <a:br>
              <a:rPr lang="ru-RU" dirty="0"/>
            </a:br>
            <a:r>
              <a:rPr lang="ru-RU" dirty="0"/>
              <a:t> </a:t>
            </a:r>
            <a:endParaRPr lang="ru-RU" dirty="0"/>
          </a:p>
        </p:txBody>
      </p:sp>
      <p:sp>
        <p:nvSpPr>
          <p:cNvPr id="4" name="Объект 3"/>
          <p:cNvSpPr>
            <a:spLocks noGrp="1"/>
          </p:cNvSpPr>
          <p:nvPr>
            <p:ph sz="half" idx="2"/>
          </p:nvPr>
        </p:nvSpPr>
        <p:spPr>
          <a:xfrm flipH="1">
            <a:off x="8933688" y="764704"/>
            <a:ext cx="1110920" cy="5422736"/>
          </a:xfrm>
        </p:spPr>
        <p:txBody>
          <a:bodyPr>
            <a:normAutofit fontScale="85000" lnSpcReduction="20000"/>
          </a:bodyPr>
          <a:lstStyle/>
          <a:p>
            <a:pPr marL="82296" indent="0">
              <a:buNone/>
            </a:pPr>
            <a:endParaRPr lang="ru-RU"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08720"/>
            <a:ext cx="504056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7614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00392" y="274320"/>
            <a:ext cx="2952328" cy="1143000"/>
          </a:xfrm>
        </p:spPr>
        <p:txBody>
          <a:bodyPr/>
          <a:lstStyle/>
          <a:p>
            <a:endParaRPr lang="ru-RU" dirty="0"/>
          </a:p>
        </p:txBody>
      </p:sp>
      <p:sp>
        <p:nvSpPr>
          <p:cNvPr id="3" name="Объект 2"/>
          <p:cNvSpPr>
            <a:spLocks noGrp="1"/>
          </p:cNvSpPr>
          <p:nvPr>
            <p:ph sz="half" idx="1"/>
          </p:nvPr>
        </p:nvSpPr>
        <p:spPr>
          <a:xfrm>
            <a:off x="611560" y="332656"/>
            <a:ext cx="4481648" cy="6264696"/>
          </a:xfrm>
        </p:spPr>
        <p:txBody>
          <a:bodyPr>
            <a:normAutofit fontScale="85000" lnSpcReduction="20000"/>
          </a:bodyPr>
          <a:lstStyle/>
          <a:p>
            <a:r>
              <a:rPr lang="ru-RU" dirty="0"/>
              <a:t>В 1937 году по приглашению правительства СССР Куприн вернулся на </a:t>
            </a:r>
            <a:r>
              <a:rPr lang="ru-RU" dirty="0" smtClean="0"/>
              <a:t>родину. </a:t>
            </a:r>
            <a:r>
              <a:rPr lang="ru-RU" dirty="0"/>
              <a:t>Возвращению </a:t>
            </a:r>
            <a:r>
              <a:rPr lang="ru-RU" dirty="0" smtClean="0"/>
              <a:t>Куприна предшествовало </a:t>
            </a:r>
            <a:r>
              <a:rPr lang="ru-RU" dirty="0"/>
              <a:t>обращение полпреда СССР во Франции </a:t>
            </a:r>
            <a:r>
              <a:rPr lang="ru-RU" dirty="0" smtClean="0"/>
              <a:t> В</a:t>
            </a:r>
            <a:r>
              <a:rPr lang="ru-RU" dirty="0"/>
              <a:t>. П. </a:t>
            </a:r>
            <a:r>
              <a:rPr lang="ru-RU" dirty="0" smtClean="0"/>
              <a:t>Потёмкина</a:t>
            </a:r>
            <a:r>
              <a:rPr lang="ru-RU" dirty="0"/>
              <a:t> </a:t>
            </a:r>
            <a:r>
              <a:rPr lang="ru-RU" dirty="0"/>
              <a:t> с </a:t>
            </a:r>
            <a:r>
              <a:rPr lang="ru-RU" dirty="0" smtClean="0"/>
              <a:t>предложением </a:t>
            </a:r>
            <a:r>
              <a:rPr lang="ru-RU" dirty="0"/>
              <a:t>к </a:t>
            </a:r>
            <a:r>
              <a:rPr lang="ru-RU" dirty="0" smtClean="0"/>
              <a:t> И</a:t>
            </a:r>
            <a:r>
              <a:rPr lang="ru-RU" dirty="0"/>
              <a:t>. В. Сталину (который дал предварительное «добро»), а 12 октября 1936 года — с письмом к наркому внутренних дел Н. И. </a:t>
            </a:r>
            <a:r>
              <a:rPr lang="ru-RU" dirty="0" smtClean="0"/>
              <a:t>Ежову.  </a:t>
            </a:r>
            <a:r>
              <a:rPr lang="ru-RU" dirty="0"/>
              <a:t>Ежов направил записку Потёмкина в Политбюро ЦК ВКП(б), которое 23 октября 1936 года приняло решение: «разрешить въезд в СССР писателю А. И. Куприну</a:t>
            </a:r>
            <a:r>
              <a:rPr lang="ru-RU" dirty="0" smtClean="0"/>
              <a:t>».</a:t>
            </a:r>
            <a:endParaRPr lang="ru-RU" dirty="0"/>
          </a:p>
        </p:txBody>
      </p:sp>
      <p:sp>
        <p:nvSpPr>
          <p:cNvPr id="6" name="Объект 5"/>
          <p:cNvSpPr>
            <a:spLocks noGrp="1"/>
          </p:cNvSpPr>
          <p:nvPr>
            <p:ph sz="half" idx="2"/>
          </p:nvPr>
        </p:nvSpPr>
        <p:spPr/>
        <p:txBody>
          <a:bodyPr>
            <a:normAutofit fontScale="85000" lnSpcReduction="20000"/>
          </a:bodyPr>
          <a:lstStyle/>
          <a:p>
            <a:endParaRPr lang="ru-RU"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764704"/>
            <a:ext cx="3995936"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2158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520" y="274320"/>
            <a:ext cx="1800200" cy="1143000"/>
          </a:xfrm>
        </p:spPr>
        <p:txBody>
          <a:bodyPr/>
          <a:lstStyle/>
          <a:p>
            <a:endParaRPr lang="ru-RU" dirty="0"/>
          </a:p>
        </p:txBody>
      </p:sp>
      <p:sp>
        <p:nvSpPr>
          <p:cNvPr id="3" name="Объект 2"/>
          <p:cNvSpPr>
            <a:spLocks noGrp="1"/>
          </p:cNvSpPr>
          <p:nvPr>
            <p:ph sz="half" idx="1"/>
          </p:nvPr>
        </p:nvSpPr>
        <p:spPr>
          <a:xfrm>
            <a:off x="539552" y="188640"/>
            <a:ext cx="4553656" cy="6408712"/>
          </a:xfrm>
        </p:spPr>
        <p:txBody>
          <a:bodyPr>
            <a:normAutofit fontScale="85000" lnSpcReduction="20000"/>
          </a:bodyPr>
          <a:lstStyle/>
          <a:p>
            <a:pPr marL="82296" indent="0">
              <a:buNone/>
            </a:pPr>
            <a:r>
              <a:rPr lang="ru-RU" dirty="0"/>
              <a:t>Александр Иванович Куприн с женой Елизаветой </a:t>
            </a:r>
            <a:r>
              <a:rPr lang="ru-RU" dirty="0" err="1"/>
              <a:t>Морицовной</a:t>
            </a:r>
            <a:r>
              <a:rPr lang="ru-RU" dirty="0"/>
              <a:t> вернулись на родину весной 1937 года. Дочь Ксения осталась во Франции. После возвращения Куприн прожил чуть больше года. Внутренний мир его в эту пору оказался наглухо скрыт от посторонних глаз. Насколько он осознавал происходящее, был ли доволен или раскаивался, судить практически невозможно. Советская пропаганда, конечно, пыталась создать образ раскаявшегося писателя, вернувшегося, чтобы воспевать счастливую жизнь в СССР. Но Куприн был слаб, болен и неработоспособен. </a:t>
            </a:r>
            <a:endParaRPr lang="ru-RU"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8064" y="332656"/>
            <a:ext cx="3657600" cy="2891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3501008"/>
            <a:ext cx="4097337"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5437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35608" y="274320"/>
            <a:ext cx="7498080" cy="202352"/>
          </a:xfrm>
        </p:spPr>
        <p:txBody>
          <a:bodyPr>
            <a:normAutofit fontScale="90000"/>
          </a:bodyPr>
          <a:lstStyle/>
          <a:p>
            <a:endParaRPr lang="ru-RU" b="1" dirty="0">
              <a:solidFill>
                <a:schemeClr val="tx2">
                  <a:lumMod val="50000"/>
                </a:schemeClr>
              </a:solidFill>
            </a:endParaRPr>
          </a:p>
        </p:txBody>
      </p:sp>
      <p:pic>
        <p:nvPicPr>
          <p:cNvPr id="7" name="Содержимое 6" descr="Наровчат.jpg"/>
          <p:cNvPicPr>
            <a:picLocks noGrp="1" noChangeAspect="1"/>
          </p:cNvPicPr>
          <p:nvPr>
            <p:ph sz="half" idx="1"/>
          </p:nvPr>
        </p:nvPicPr>
        <p:blipFill>
          <a:blip r:embed="rId2" cstate="print"/>
          <a:stretch>
            <a:fillRect/>
          </a:stretch>
        </p:blipFill>
        <p:spPr>
          <a:xfrm>
            <a:off x="251520" y="332656"/>
            <a:ext cx="3744416" cy="4832200"/>
          </a:xfrm>
          <a:prstGeom prst="rect">
            <a:avLst/>
          </a:prstGeom>
          <a:ln w="88900" cap="sq" cmpd="thickThin">
            <a:solidFill>
              <a:schemeClr val="tx2">
                <a:lumMod val="50000"/>
              </a:schemeClr>
            </a:solidFill>
            <a:prstDash val="solid"/>
            <a:miter lim="800000"/>
          </a:ln>
          <a:effectLst>
            <a:innerShdw blurRad="76200">
              <a:srgbClr val="000000"/>
            </a:innerShdw>
          </a:effectLst>
        </p:spPr>
      </p:pic>
      <p:sp>
        <p:nvSpPr>
          <p:cNvPr id="6" name="Содержимое 5"/>
          <p:cNvSpPr>
            <a:spLocks noGrp="1"/>
          </p:cNvSpPr>
          <p:nvPr>
            <p:ph sz="half" idx="2"/>
          </p:nvPr>
        </p:nvSpPr>
        <p:spPr>
          <a:xfrm>
            <a:off x="4139952" y="332656"/>
            <a:ext cx="4793736" cy="3096344"/>
          </a:xfrm>
        </p:spPr>
        <p:txBody>
          <a:bodyPr>
            <a:normAutofit fontScale="92500" lnSpcReduction="10000"/>
          </a:bodyPr>
          <a:lstStyle/>
          <a:p>
            <a:pPr>
              <a:buNone/>
            </a:pPr>
            <a:r>
              <a:rPr lang="ru-RU" b="1" dirty="0" smtClean="0">
                <a:solidFill>
                  <a:schemeClr val="tx2">
                    <a:lumMod val="50000"/>
                  </a:schemeClr>
                </a:solidFill>
              </a:rPr>
              <a:t>   </a:t>
            </a:r>
            <a:r>
              <a:rPr lang="ru-RU" dirty="0" smtClean="0">
                <a:solidFill>
                  <a:schemeClr val="tx2">
                    <a:lumMod val="50000"/>
                  </a:schemeClr>
                </a:solidFill>
              </a:rPr>
              <a:t>Родился 26 </a:t>
            </a:r>
            <a:r>
              <a:rPr lang="ru-RU" dirty="0">
                <a:solidFill>
                  <a:schemeClr val="tx2">
                    <a:lumMod val="50000"/>
                  </a:schemeClr>
                </a:solidFill>
              </a:rPr>
              <a:t>августа 1870 </a:t>
            </a:r>
            <a:r>
              <a:rPr lang="ru-RU" dirty="0" smtClean="0">
                <a:solidFill>
                  <a:schemeClr val="tx2">
                    <a:lumMod val="50000"/>
                  </a:schemeClr>
                </a:solidFill>
              </a:rPr>
              <a:t>года </a:t>
            </a:r>
            <a:r>
              <a:rPr lang="ru-RU" dirty="0" smtClean="0"/>
              <a:t>в </a:t>
            </a:r>
            <a:r>
              <a:rPr lang="ru-RU" dirty="0"/>
              <a:t>городе Наровчате Пензенской </a:t>
            </a:r>
            <a:r>
              <a:rPr lang="ru-RU" dirty="0" smtClean="0"/>
              <a:t>губернии </a:t>
            </a:r>
            <a:r>
              <a:rPr lang="ru-RU" dirty="0" smtClean="0"/>
              <a:t>в семье чиновника</a:t>
            </a:r>
            <a:r>
              <a:rPr lang="ru-RU" dirty="0"/>
              <a:t>, </a:t>
            </a:r>
            <a:r>
              <a:rPr lang="ru-RU" dirty="0" smtClean="0">
                <a:solidFill>
                  <a:schemeClr val="tx2"/>
                </a:solidFill>
              </a:rPr>
              <a:t>потомственного дворянина</a:t>
            </a:r>
            <a:r>
              <a:rPr lang="ru-RU" dirty="0"/>
              <a:t> Ивана Ивановича Куприна (1834—1871), умершего через год после рождения </a:t>
            </a:r>
            <a:r>
              <a:rPr lang="ru-RU" dirty="0" smtClean="0"/>
              <a:t>сына.</a:t>
            </a:r>
            <a:endParaRPr lang="ru-RU" b="1" dirty="0"/>
          </a:p>
        </p:txBody>
      </p:sp>
      <p:pic>
        <p:nvPicPr>
          <p:cNvPr id="8" name="Рисунок 7" descr="Наровчат дом где родился Куприн.jpg"/>
          <p:cNvPicPr>
            <a:picLocks noChangeAspect="1"/>
          </p:cNvPicPr>
          <p:nvPr/>
        </p:nvPicPr>
        <p:blipFill>
          <a:blip r:embed="rId3" cstate="print"/>
          <a:stretch>
            <a:fillRect/>
          </a:stretch>
        </p:blipFill>
        <p:spPr>
          <a:xfrm>
            <a:off x="2915816" y="3429000"/>
            <a:ext cx="5688632" cy="3248025"/>
          </a:xfrm>
          <a:prstGeom prst="rect">
            <a:avLst/>
          </a:prstGeom>
          <a:ln w="88900" cap="sq" cmpd="thickThin">
            <a:solidFill>
              <a:schemeClr val="tx2">
                <a:lumMod val="50000"/>
              </a:schemeClr>
            </a:solidFill>
            <a:prstDash val="solid"/>
            <a:miter lim="800000"/>
          </a:ln>
          <a:effectLst>
            <a:innerShdw blurRad="76200">
              <a:srgbClr val="000000"/>
            </a:inn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a:bodyPr>
          <a:lstStyle/>
          <a:p>
            <a:endParaRPr lang="ru-RU" dirty="0"/>
          </a:p>
        </p:txBody>
      </p:sp>
      <p:sp>
        <p:nvSpPr>
          <p:cNvPr id="4" name="Объект 3"/>
          <p:cNvSpPr>
            <a:spLocks noGrp="1"/>
          </p:cNvSpPr>
          <p:nvPr>
            <p:ph sz="half" idx="2"/>
          </p:nvPr>
        </p:nvSpPr>
        <p:spPr>
          <a:xfrm>
            <a:off x="5276088" y="980728"/>
            <a:ext cx="3657600" cy="5206712"/>
          </a:xfrm>
        </p:spPr>
        <p:txBody>
          <a:bodyPr>
            <a:normAutofit/>
          </a:bodyPr>
          <a:lstStyle/>
          <a:p>
            <a:pPr marL="82296" indent="0">
              <a:buNone/>
            </a:pPr>
            <a:r>
              <a:rPr lang="ru-RU" dirty="0"/>
              <a:t>Куприн умер в ночь на 25 августа 1938 года от </a:t>
            </a:r>
            <a:r>
              <a:rPr lang="ru-RU" dirty="0" smtClean="0"/>
              <a:t>рака </a:t>
            </a:r>
            <a:r>
              <a:rPr lang="ru-RU" dirty="0"/>
              <a:t>пищевода</a:t>
            </a:r>
            <a:r>
              <a:rPr lang="ru-RU" dirty="0" smtClean="0"/>
              <a:t>.</a:t>
            </a:r>
          </a:p>
          <a:p>
            <a:pPr marL="82296" indent="0">
              <a:buNone/>
            </a:pPr>
            <a:r>
              <a:rPr lang="ru-RU" dirty="0" smtClean="0"/>
              <a:t> </a:t>
            </a:r>
            <a:r>
              <a:rPr lang="ru-RU" dirty="0"/>
              <a:t>Похоронен в Ленинграде на </a:t>
            </a:r>
            <a:endParaRPr lang="ru-RU" dirty="0" smtClean="0"/>
          </a:p>
          <a:p>
            <a:pPr marL="82296" indent="0">
              <a:buNone/>
            </a:pPr>
            <a:r>
              <a:rPr lang="ru-RU" dirty="0" smtClean="0"/>
              <a:t>Литераторских </a:t>
            </a:r>
            <a:r>
              <a:rPr lang="ru-RU" dirty="0"/>
              <a:t>мостках </a:t>
            </a:r>
            <a:r>
              <a:rPr lang="ru-RU" dirty="0" err="1"/>
              <a:t>Волковского</a:t>
            </a:r>
            <a:r>
              <a:rPr lang="ru-RU" dirty="0"/>
              <a:t> кладбища рядом с могилой </a:t>
            </a:r>
            <a:r>
              <a:rPr lang="ru-RU" dirty="0" smtClean="0"/>
              <a:t>                      </a:t>
            </a:r>
            <a:r>
              <a:rPr lang="ru-RU" dirty="0" err="1" smtClean="0"/>
              <a:t>И.С.Тургенева</a:t>
            </a:r>
            <a:r>
              <a:rPr lang="ru-RU" dirty="0" smtClean="0"/>
              <a:t>.</a:t>
            </a: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57175"/>
            <a:ext cx="4762500" cy="634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9263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933688" y="274320"/>
            <a:ext cx="2479072" cy="1143000"/>
          </a:xfrm>
        </p:spPr>
        <p:txBody>
          <a:bodyPr/>
          <a:lstStyle/>
          <a:p>
            <a:endParaRPr lang="ru-RU" dirty="0"/>
          </a:p>
        </p:txBody>
      </p:sp>
      <p:sp>
        <p:nvSpPr>
          <p:cNvPr id="3" name="Объект 2"/>
          <p:cNvSpPr>
            <a:spLocks noGrp="1"/>
          </p:cNvSpPr>
          <p:nvPr>
            <p:ph sz="half" idx="1"/>
          </p:nvPr>
        </p:nvSpPr>
        <p:spPr>
          <a:xfrm>
            <a:off x="5724128" y="476672"/>
            <a:ext cx="3419872" cy="3384376"/>
          </a:xfrm>
        </p:spPr>
        <p:txBody>
          <a:bodyPr>
            <a:normAutofit fontScale="85000" lnSpcReduction="20000"/>
          </a:bodyPr>
          <a:lstStyle/>
          <a:p>
            <a:pPr marL="82296" indent="0">
              <a:buNone/>
            </a:pPr>
            <a:r>
              <a:rPr lang="ru-RU" dirty="0" smtClean="0"/>
              <a:t>Ксения Куприна (дочь от второго брака) </a:t>
            </a:r>
            <a:r>
              <a:rPr lang="ru-RU" dirty="0"/>
              <a:t>написала книгу о Куприне "Мой отец". Является основательницей дома-музея Куприна в городе Наровчат Пензенской области.</a:t>
            </a:r>
            <a:r>
              <a:rPr lang="ru-RU" dirty="0"/>
              <a:t/>
            </a:r>
            <a:br>
              <a:rPr lang="ru-RU" dirty="0"/>
            </a:br>
            <a:r>
              <a:rPr lang="ru-RU" dirty="0"/>
              <a:t/>
            </a:r>
            <a:br>
              <a:rPr lang="ru-RU" dirty="0"/>
            </a:br>
            <a:endParaRPr lang="ru-RU" dirty="0"/>
          </a:p>
        </p:txBody>
      </p:sp>
      <p:sp>
        <p:nvSpPr>
          <p:cNvPr id="4" name="Объект 3"/>
          <p:cNvSpPr>
            <a:spLocks noGrp="1"/>
          </p:cNvSpPr>
          <p:nvPr>
            <p:ph sz="half" idx="2"/>
          </p:nvPr>
        </p:nvSpPr>
        <p:spPr/>
        <p:txBody>
          <a:bodyPr>
            <a:normAutofit fontScale="85000" lnSpcReduction="20000"/>
          </a:bodyPr>
          <a:lstStyle/>
          <a:p>
            <a:endParaRPr lang="ru-RU"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5472608" cy="416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284984"/>
            <a:ext cx="5112568" cy="344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8218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tx2">
                    <a:lumMod val="50000"/>
                  </a:schemeClr>
                </a:solidFill>
              </a:rPr>
              <a:t>Главное направление творчества Куприна</a:t>
            </a:r>
          </a:p>
        </p:txBody>
      </p:sp>
      <p:pic>
        <p:nvPicPr>
          <p:cNvPr id="5" name="Содержимое 4" descr="произведения.jpg"/>
          <p:cNvPicPr>
            <a:picLocks noGrp="1" noChangeAspect="1"/>
          </p:cNvPicPr>
          <p:nvPr>
            <p:ph sz="half" idx="1"/>
          </p:nvPr>
        </p:nvPicPr>
        <p:blipFill>
          <a:blip r:embed="rId2" cstate="print"/>
          <a:stretch>
            <a:fillRect/>
          </a:stretch>
        </p:blipFill>
        <p:spPr>
          <a:xfrm>
            <a:off x="611560" y="1628800"/>
            <a:ext cx="4680520" cy="5040560"/>
          </a:xfrm>
        </p:spPr>
      </p:pic>
      <p:sp>
        <p:nvSpPr>
          <p:cNvPr id="4" name="Содержимое 3"/>
          <p:cNvSpPr>
            <a:spLocks noGrp="1"/>
          </p:cNvSpPr>
          <p:nvPr>
            <p:ph sz="half" idx="2"/>
          </p:nvPr>
        </p:nvSpPr>
        <p:spPr/>
        <p:txBody>
          <a:bodyPr>
            <a:normAutofit/>
          </a:bodyPr>
          <a:lstStyle/>
          <a:p>
            <a:pPr>
              <a:buNone/>
            </a:pPr>
            <a:r>
              <a:rPr lang="ru-RU" dirty="0" smtClean="0"/>
              <a:t>   «</a:t>
            </a:r>
            <a:r>
              <a:rPr lang="ru-RU" dirty="0"/>
              <a:t>Меня влечёт к героическим сюжетам. Нужно писать не о том, как люди обнищали духом и опошлели, а о торжестве человека, о силе власти его».</a:t>
            </a: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4954880"/>
          </a:xfrm>
        </p:spPr>
        <p:txBody>
          <a:bodyPr>
            <a:normAutofit/>
          </a:bodyPr>
          <a:lstStyle/>
          <a:p>
            <a:r>
              <a:rPr lang="ru-RU" sz="6000" dirty="0" smtClean="0"/>
              <a:t>Немного о любви, поступках, жизни…</a:t>
            </a:r>
            <a:endParaRPr lang="ru-RU" sz="6000" dirty="0"/>
          </a:p>
        </p:txBody>
      </p:sp>
    </p:spTree>
    <p:extLst>
      <p:ext uri="{BB962C8B-B14F-4D97-AF65-F5344CB8AC3E}">
        <p14:creationId xmlns:p14="http://schemas.microsoft.com/office/powerpoint/2010/main" val="1308981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1536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8496944" cy="590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82961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b="1" dirty="0">
              <a:solidFill>
                <a:schemeClr val="tx2">
                  <a:lumMod val="50000"/>
                </a:schemeClr>
              </a:solidFill>
            </a:endParaRP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9" y="332656"/>
            <a:ext cx="8496944"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424935"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1096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5" y="332656"/>
            <a:ext cx="8352928"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21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Источники:</a:t>
            </a:r>
            <a:endParaRPr lang="ru-RU" dirty="0"/>
          </a:p>
        </p:txBody>
      </p:sp>
      <p:sp>
        <p:nvSpPr>
          <p:cNvPr id="3" name="Объект 2"/>
          <p:cNvSpPr>
            <a:spLocks noGrp="1"/>
          </p:cNvSpPr>
          <p:nvPr>
            <p:ph idx="1"/>
          </p:nvPr>
        </p:nvSpPr>
        <p:spPr/>
        <p:txBody>
          <a:bodyPr>
            <a:normAutofit/>
          </a:bodyPr>
          <a:lstStyle/>
          <a:p>
            <a:r>
              <a:rPr lang="en-US" dirty="0"/>
              <a:t>https://ru.wikisource.org/wiki/</a:t>
            </a:r>
            <a:r>
              <a:rPr lang="ru-RU" dirty="0" err="1" smtClean="0"/>
              <a:t>Александр_Иванович_Куприн</a:t>
            </a:r>
            <a:endParaRPr lang="ru-RU" dirty="0" smtClean="0">
              <a:hlinkClick r:id="rId2"/>
            </a:endParaRPr>
          </a:p>
          <a:p>
            <a:r>
              <a:rPr lang="en-US" dirty="0" smtClean="0">
                <a:solidFill>
                  <a:schemeClr val="tx2"/>
                </a:solidFill>
                <a:hlinkClick r:id="rId2"/>
              </a:rPr>
              <a:t>https</a:t>
            </a:r>
            <a:r>
              <a:rPr lang="en-US" dirty="0">
                <a:solidFill>
                  <a:schemeClr val="tx2"/>
                </a:solidFill>
                <a:hlinkClick r:id="rId2"/>
              </a:rPr>
              <a:t>://</a:t>
            </a:r>
            <a:r>
              <a:rPr lang="en-US" dirty="0" smtClean="0">
                <a:solidFill>
                  <a:schemeClr val="tx2"/>
                </a:solidFill>
                <a:hlinkClick r:id="rId2"/>
              </a:rPr>
              <a:t>24smi.org/celebrity/2269-aleksandr-kuprin</a:t>
            </a:r>
            <a:endParaRPr lang="ru-RU" dirty="0" smtClean="0">
              <a:solidFill>
                <a:schemeClr val="tx2"/>
              </a:solidFill>
            </a:endParaRPr>
          </a:p>
          <a:p>
            <a:r>
              <a:rPr lang="en-US" dirty="0">
                <a:solidFill>
                  <a:schemeClr val="tx2"/>
                </a:solidFill>
                <a:hlinkClick r:id="rId3"/>
              </a:rPr>
              <a:t>https://</a:t>
            </a:r>
            <a:r>
              <a:rPr lang="ru-RU" dirty="0" smtClean="0">
                <a:solidFill>
                  <a:schemeClr val="tx2"/>
                </a:solidFill>
                <a:hlinkClick r:id="rId3"/>
              </a:rPr>
              <a:t>сезоны-</a:t>
            </a:r>
            <a:r>
              <a:rPr lang="ru-RU" dirty="0" err="1" smtClean="0">
                <a:solidFill>
                  <a:schemeClr val="tx2"/>
                </a:solidFill>
                <a:hlinkClick r:id="rId3"/>
              </a:rPr>
              <a:t>года.рф</a:t>
            </a:r>
            <a:r>
              <a:rPr lang="ru-RU" dirty="0" smtClean="0">
                <a:solidFill>
                  <a:schemeClr val="tx2"/>
                </a:solidFill>
                <a:hlinkClick r:id="rId3"/>
              </a:rPr>
              <a:t>/Куприн</a:t>
            </a:r>
            <a:endParaRPr lang="ru-RU" dirty="0" smtClean="0">
              <a:solidFill>
                <a:schemeClr val="tx2"/>
              </a:solidFill>
            </a:endParaRPr>
          </a:p>
          <a:p>
            <a:r>
              <a:rPr lang="en-US" dirty="0">
                <a:solidFill>
                  <a:schemeClr val="tx2"/>
                </a:solidFill>
                <a:hlinkClick r:id="rId4"/>
              </a:rPr>
              <a:t>https://</a:t>
            </a:r>
            <a:r>
              <a:rPr lang="en-US" dirty="0" smtClean="0">
                <a:solidFill>
                  <a:schemeClr val="tx2"/>
                </a:solidFill>
                <a:hlinkClick r:id="rId4"/>
              </a:rPr>
              <a:t>www.culture.ru/persons/8191/aleksandr-kuprin</a:t>
            </a:r>
            <a:endParaRPr lang="ru-RU" dirty="0" smtClean="0">
              <a:solidFill>
                <a:schemeClr val="tx2"/>
              </a:solidFill>
            </a:endParaRPr>
          </a:p>
          <a:p>
            <a:r>
              <a:rPr lang="en-US" dirty="0"/>
              <a:t>https://obrazovaka.ru/alpha/k/kuprin-aleksandr-ivanovich</a:t>
            </a:r>
            <a:endParaRPr lang="ru-RU" dirty="0" smtClean="0"/>
          </a:p>
        </p:txBody>
      </p:sp>
    </p:spTree>
    <p:extLst>
      <p:ext uri="{BB962C8B-B14F-4D97-AF65-F5344CB8AC3E}">
        <p14:creationId xmlns:p14="http://schemas.microsoft.com/office/powerpoint/2010/main" val="2411052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00808" y="404664"/>
            <a:ext cx="7498080" cy="202352"/>
          </a:xfrm>
        </p:spPr>
        <p:txBody>
          <a:bodyPr>
            <a:normAutofit fontScale="90000"/>
          </a:bodyPr>
          <a:lstStyle/>
          <a:p>
            <a:endParaRPr lang="ru-RU" b="1" dirty="0">
              <a:solidFill>
                <a:schemeClr val="tx2">
                  <a:lumMod val="50000"/>
                </a:schemeClr>
              </a:solidFill>
            </a:endParaRPr>
          </a:p>
        </p:txBody>
      </p:sp>
      <p:pic>
        <p:nvPicPr>
          <p:cNvPr id="5" name="Содержимое 4" descr="мать Куприна.jpg"/>
          <p:cNvPicPr>
            <a:picLocks noGrp="1" noChangeAspect="1"/>
          </p:cNvPicPr>
          <p:nvPr>
            <p:ph sz="half" idx="1"/>
          </p:nvPr>
        </p:nvPicPr>
        <p:blipFill>
          <a:blip r:embed="rId2" cstate="print"/>
          <a:stretch>
            <a:fillRect/>
          </a:stretch>
        </p:blipFill>
        <p:spPr>
          <a:xfrm>
            <a:off x="683568" y="1052736"/>
            <a:ext cx="3532553" cy="4664075"/>
          </a:xfrm>
          <a:prstGeom prst="rect">
            <a:avLst/>
          </a:prstGeom>
          <a:ln w="88900" cap="sq" cmpd="thickThin">
            <a:solidFill>
              <a:schemeClr val="tx2">
                <a:lumMod val="50000"/>
              </a:schemeClr>
            </a:solidFill>
            <a:prstDash val="solid"/>
            <a:miter lim="800000"/>
          </a:ln>
          <a:effectLst>
            <a:innerShdw blurRad="76200">
              <a:srgbClr val="000000"/>
            </a:innerShdw>
          </a:effectLst>
        </p:spPr>
      </p:pic>
      <p:sp>
        <p:nvSpPr>
          <p:cNvPr id="4" name="Содержимое 3"/>
          <p:cNvSpPr>
            <a:spLocks noGrp="1"/>
          </p:cNvSpPr>
          <p:nvPr>
            <p:ph sz="half" idx="2"/>
          </p:nvPr>
        </p:nvSpPr>
        <p:spPr>
          <a:xfrm>
            <a:off x="4427984" y="620688"/>
            <a:ext cx="4505704" cy="5566752"/>
          </a:xfrm>
        </p:spPr>
        <p:txBody>
          <a:bodyPr>
            <a:normAutofit/>
          </a:bodyPr>
          <a:lstStyle/>
          <a:p>
            <a:pPr>
              <a:buNone/>
            </a:pPr>
            <a:r>
              <a:rPr lang="ru-RU" sz="2400" dirty="0" smtClean="0"/>
              <a:t>     Мать</a:t>
            </a:r>
            <a:r>
              <a:rPr lang="ru-RU" sz="2400" dirty="0"/>
              <a:t> — Любовь Алексеевна (1838—1910), урождённая </a:t>
            </a:r>
            <a:r>
              <a:rPr lang="ru-RU" sz="2400" dirty="0" err="1" smtClean="0">
                <a:solidFill>
                  <a:schemeClr val="tx2"/>
                </a:solidFill>
              </a:rPr>
              <a:t>Кулунчакова</a:t>
            </a:r>
            <a:r>
              <a:rPr lang="ru-RU" sz="2400" dirty="0" smtClean="0"/>
              <a:t>, </a:t>
            </a:r>
            <a:r>
              <a:rPr lang="ru-RU" sz="2400" dirty="0"/>
              <a:t>происходила из рода татарских князей (дворянка, княжеского титула не </a:t>
            </a:r>
            <a:r>
              <a:rPr lang="ru-RU" sz="2400" dirty="0" smtClean="0"/>
              <a:t>имела). После </a:t>
            </a:r>
            <a:r>
              <a:rPr lang="ru-RU" sz="2400" dirty="0"/>
              <a:t>смерти мужа она переехала в </a:t>
            </a:r>
            <a:r>
              <a:rPr lang="ru-RU" sz="2400" dirty="0" smtClean="0"/>
              <a:t>Москву, </a:t>
            </a:r>
            <a:r>
              <a:rPr lang="ru-RU" sz="2400" dirty="0"/>
              <a:t>где прошли ранние годы и отрочество будущего писателя</a:t>
            </a:r>
            <a:r>
              <a:rPr lang="ru-RU" sz="2400" dirty="0" smtClean="0"/>
              <a:t>.</a:t>
            </a:r>
            <a:r>
              <a:rPr lang="ru-RU" sz="2400" b="1" dirty="0" smtClean="0"/>
              <a:t> </a:t>
            </a:r>
            <a:r>
              <a:rPr lang="ru-RU" sz="2400" dirty="0"/>
              <a:t>Д</a:t>
            </a:r>
            <a:r>
              <a:rPr lang="ru-RU" sz="2400" dirty="0" smtClean="0"/>
              <a:t>очерей </a:t>
            </a:r>
            <a:r>
              <a:rPr lang="ru-RU" sz="2400" dirty="0"/>
              <a:t>помещает в закрытые заведения, а сама вместе с </a:t>
            </a:r>
            <a:r>
              <a:rPr lang="ru-RU" sz="2400" dirty="0" smtClean="0"/>
              <a:t>сыном </a:t>
            </a:r>
            <a:r>
              <a:rPr lang="ru-RU" sz="2400" dirty="0"/>
              <a:t>поселяется во Вдовьем </a:t>
            </a:r>
            <a:r>
              <a:rPr lang="ru-RU" sz="2400" dirty="0" smtClean="0"/>
              <a:t>доме.</a:t>
            </a:r>
            <a:endParaRPr lang="ru-RU" sz="2400" dirty="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6056" y="274320"/>
            <a:ext cx="3960440" cy="850424"/>
          </a:xfrm>
        </p:spPr>
        <p:txBody>
          <a:bodyPr>
            <a:normAutofit fontScale="90000"/>
          </a:bodyPr>
          <a:lstStyle/>
          <a:p>
            <a:r>
              <a:rPr lang="ru-RU" sz="3200" b="1" dirty="0" smtClean="0">
                <a:solidFill>
                  <a:schemeClr val="tx2">
                    <a:lumMod val="50000"/>
                  </a:schemeClr>
                </a:solidFill>
              </a:rPr>
              <a:t> Разумовский </a:t>
            </a:r>
            <a:r>
              <a:rPr lang="ru-RU" sz="3200" b="1" dirty="0">
                <a:solidFill>
                  <a:schemeClr val="tx2">
                    <a:lumMod val="50000"/>
                  </a:schemeClr>
                </a:solidFill>
              </a:rPr>
              <a:t>пансион</a:t>
            </a:r>
          </a:p>
        </p:txBody>
      </p:sp>
      <p:pic>
        <p:nvPicPr>
          <p:cNvPr id="5" name="Содержимое 4" descr="Куприн кадет.jpg"/>
          <p:cNvPicPr>
            <a:picLocks noGrp="1" noChangeAspect="1"/>
          </p:cNvPicPr>
          <p:nvPr>
            <p:ph sz="half" idx="1"/>
          </p:nvPr>
        </p:nvPicPr>
        <p:blipFill>
          <a:blip r:embed="rId2" cstate="print"/>
          <a:stretch>
            <a:fillRect/>
          </a:stretch>
        </p:blipFill>
        <p:spPr>
          <a:xfrm>
            <a:off x="683568" y="620688"/>
            <a:ext cx="3993272" cy="5567387"/>
          </a:xfrm>
          <a:prstGeom prst="rect">
            <a:avLst/>
          </a:prstGeom>
          <a:ln w="88900" cap="sq" cmpd="thickThin">
            <a:solidFill>
              <a:schemeClr val="tx2">
                <a:lumMod val="50000"/>
              </a:schemeClr>
            </a:solidFill>
            <a:prstDash val="solid"/>
            <a:miter lim="800000"/>
          </a:ln>
          <a:effectLst>
            <a:innerShdw blurRad="76200">
              <a:srgbClr val="000000"/>
            </a:innerShdw>
          </a:effectLst>
        </p:spPr>
      </p:pic>
      <p:sp>
        <p:nvSpPr>
          <p:cNvPr id="4" name="Содержимое 3"/>
          <p:cNvSpPr>
            <a:spLocks noGrp="1"/>
          </p:cNvSpPr>
          <p:nvPr>
            <p:ph sz="half" idx="2"/>
          </p:nvPr>
        </p:nvSpPr>
        <p:spPr/>
        <p:txBody>
          <a:bodyPr>
            <a:normAutofit/>
          </a:bodyPr>
          <a:lstStyle/>
          <a:p>
            <a:pPr>
              <a:buNone/>
            </a:pPr>
            <a:r>
              <a:rPr lang="ru-RU" sz="2400" dirty="0" smtClean="0"/>
              <a:t>   В </a:t>
            </a:r>
            <a:r>
              <a:rPr lang="ru-RU" sz="2400" dirty="0"/>
              <a:t>шесть лет мальчик был отдан в Московскую Разумовскую </a:t>
            </a:r>
            <a:r>
              <a:rPr lang="ru-RU" sz="2400" dirty="0" smtClean="0"/>
              <a:t>школу</a:t>
            </a:r>
            <a:r>
              <a:rPr lang="ru-RU" sz="2400" b="1" dirty="0"/>
              <a:t> </a:t>
            </a:r>
            <a:r>
              <a:rPr lang="ru-RU" sz="2400" dirty="0"/>
              <a:t>(сиротское училище</a:t>
            </a:r>
            <a:r>
              <a:rPr lang="ru-RU" sz="2400" dirty="0" smtClean="0"/>
              <a:t>), </a:t>
            </a:r>
            <a:r>
              <a:rPr lang="ru-RU" sz="2400" dirty="0"/>
              <a:t>откуда вышел в </a:t>
            </a:r>
            <a:r>
              <a:rPr lang="ru-RU" sz="2400" dirty="0" smtClean="0"/>
              <a:t>1889 году. В </a:t>
            </a:r>
            <a:r>
              <a:rPr lang="ru-RU" sz="2400" dirty="0"/>
              <a:t>том же году поступил во </a:t>
            </a:r>
            <a:r>
              <a:rPr lang="ru-RU" sz="2400" dirty="0" smtClean="0"/>
              <a:t>Вторую Московскую военную гимназию.</a:t>
            </a:r>
            <a:endParaRPr lang="ru-RU" sz="2400" b="1" dirty="0"/>
          </a:p>
        </p:txBody>
      </p:sp>
    </p:spTree>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435608" y="0"/>
            <a:ext cx="7498080" cy="116632"/>
          </a:xfrm>
        </p:spPr>
        <p:txBody>
          <a:bodyPr>
            <a:normAutofit fontScale="90000"/>
          </a:bodyPr>
          <a:lstStyle/>
          <a:p>
            <a:endParaRPr lang="ru-RU" b="1" dirty="0">
              <a:solidFill>
                <a:schemeClr val="tx2">
                  <a:lumMod val="50000"/>
                </a:schemeClr>
              </a:solidFill>
            </a:endParaRPr>
          </a:p>
        </p:txBody>
      </p:sp>
      <p:pic>
        <p:nvPicPr>
          <p:cNvPr id="7" name="Содержимое 6" descr="Кадетский корпус2.jpg"/>
          <p:cNvPicPr>
            <a:picLocks noGrp="1" noChangeAspect="1"/>
          </p:cNvPicPr>
          <p:nvPr>
            <p:ph sz="half" idx="1"/>
          </p:nvPr>
        </p:nvPicPr>
        <p:blipFill>
          <a:blip r:embed="rId2" cstate="print"/>
          <a:stretch>
            <a:fillRect/>
          </a:stretch>
        </p:blipFill>
        <p:spPr>
          <a:xfrm>
            <a:off x="323528" y="260648"/>
            <a:ext cx="4536504" cy="3437411"/>
          </a:xfrm>
          <a:prstGeom prst="rect">
            <a:avLst/>
          </a:prstGeom>
          <a:ln w="88900" cap="sq" cmpd="thickThin">
            <a:solidFill>
              <a:schemeClr val="tx2">
                <a:lumMod val="50000"/>
              </a:schemeClr>
            </a:solidFill>
            <a:prstDash val="solid"/>
            <a:miter lim="800000"/>
          </a:ln>
          <a:effectLst>
            <a:innerShdw blurRad="76200">
              <a:srgbClr val="000000"/>
            </a:innerShdw>
          </a:effectLst>
        </p:spPr>
      </p:pic>
      <p:sp>
        <p:nvSpPr>
          <p:cNvPr id="4" name="Содержимое 3"/>
          <p:cNvSpPr>
            <a:spLocks noGrp="1"/>
          </p:cNvSpPr>
          <p:nvPr>
            <p:ph sz="half" idx="2"/>
          </p:nvPr>
        </p:nvSpPr>
        <p:spPr>
          <a:xfrm>
            <a:off x="5004048" y="548680"/>
            <a:ext cx="3816424" cy="5515563"/>
          </a:xfrm>
        </p:spPr>
        <p:txBody>
          <a:bodyPr>
            <a:normAutofit fontScale="92500" lnSpcReduction="10000"/>
          </a:bodyPr>
          <a:lstStyle/>
          <a:p>
            <a:pPr>
              <a:buNone/>
            </a:pPr>
            <a:r>
              <a:rPr lang="ru-RU" sz="2400" b="1" dirty="0" smtClean="0"/>
              <a:t>     </a:t>
            </a:r>
            <a:r>
              <a:rPr lang="ru-RU" sz="2400" dirty="0" smtClean="0"/>
              <a:t>Поступает </a:t>
            </a:r>
            <a:r>
              <a:rPr lang="ru-RU" sz="2400" dirty="0"/>
              <a:t>в Московский кадетский корпус. О своей учёбе в кадетском корпусе Куприн вспоминал в повести «Кадеты»: </a:t>
            </a:r>
            <a:r>
              <a:rPr lang="ru-RU" sz="2400" i="1" dirty="0"/>
              <a:t>«воспоминание о розгах в кадетском корпусе осталось у меня на всю жизнь</a:t>
            </a:r>
            <a:r>
              <a:rPr lang="ru-RU" sz="2400" i="1" dirty="0" smtClean="0"/>
              <a:t>». </a:t>
            </a:r>
          </a:p>
          <a:p>
            <a:pPr>
              <a:buNone/>
            </a:pPr>
            <a:r>
              <a:rPr lang="ru-RU" sz="2400" i="1" dirty="0"/>
              <a:t> </a:t>
            </a:r>
            <a:r>
              <a:rPr lang="ru-RU" sz="2400" i="1" dirty="0" smtClean="0"/>
              <a:t>    </a:t>
            </a:r>
            <a:r>
              <a:rPr lang="ru-RU" sz="2400" dirty="0" smtClean="0"/>
              <a:t>В</a:t>
            </a:r>
            <a:r>
              <a:rPr lang="ru-RU" sz="2400" dirty="0"/>
              <a:t> </a:t>
            </a:r>
            <a:r>
              <a:rPr lang="ru-RU" sz="2400" dirty="0" smtClean="0"/>
              <a:t>1887 году</a:t>
            </a:r>
            <a:r>
              <a:rPr lang="ru-RU" sz="2400" dirty="0"/>
              <a:t> был зачислен в </a:t>
            </a:r>
            <a:r>
              <a:rPr lang="ru-RU" sz="2400" dirty="0" smtClean="0"/>
              <a:t>Александровское военное училище. </a:t>
            </a:r>
            <a:r>
              <a:rPr lang="ru-RU" sz="2400" dirty="0"/>
              <a:t>Впоследствии опишет свою армейскую юность в повестях «На переломе (Кадеты)» и в романе «Юнкера».</a:t>
            </a:r>
            <a:endParaRPr lang="ru-RU" sz="2400" b="1" dirty="0"/>
          </a:p>
        </p:txBody>
      </p:sp>
      <p:pic>
        <p:nvPicPr>
          <p:cNvPr id="5" name="Содержимое 4" descr="Александровское военное училище.jpg"/>
          <p:cNvPicPr>
            <a:picLocks noChangeAspect="1"/>
          </p:cNvPicPr>
          <p:nvPr/>
        </p:nvPicPr>
        <p:blipFill>
          <a:blip r:embed="rId3" cstate="print"/>
          <a:stretch>
            <a:fillRect/>
          </a:stretch>
        </p:blipFill>
        <p:spPr>
          <a:xfrm>
            <a:off x="755576" y="4077071"/>
            <a:ext cx="3657600" cy="2426207"/>
          </a:xfrm>
          <a:prstGeom prst="rect">
            <a:avLst/>
          </a:prstGeom>
          <a:ln w="88900" cap="sq" cmpd="thickThin">
            <a:solidFill>
              <a:schemeClr val="tx2">
                <a:lumMod val="50000"/>
              </a:schemeClr>
            </a:solidFill>
            <a:prstDash val="solid"/>
            <a:miter lim="800000"/>
          </a:ln>
          <a:effectLst>
            <a:innerShdw blurRad="76200">
              <a:srgbClr val="000000"/>
            </a:innerShdw>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0"/>
            <a:ext cx="7498080" cy="980728"/>
          </a:xfrm>
        </p:spPr>
        <p:txBody>
          <a:bodyPr>
            <a:normAutofit/>
          </a:bodyPr>
          <a:lstStyle/>
          <a:p>
            <a:r>
              <a:rPr lang="ru-RU" b="1" dirty="0">
                <a:solidFill>
                  <a:schemeClr val="tx2">
                    <a:lumMod val="50000"/>
                  </a:schemeClr>
                </a:solidFill>
              </a:rPr>
              <a:t>Служба в армии</a:t>
            </a:r>
          </a:p>
        </p:txBody>
      </p:sp>
      <p:pic>
        <p:nvPicPr>
          <p:cNvPr id="5" name="Содержимое 4" descr="Куприн молодой офицер.jpg"/>
          <p:cNvPicPr>
            <a:picLocks noGrp="1" noChangeAspect="1"/>
          </p:cNvPicPr>
          <p:nvPr>
            <p:ph sz="half" idx="1"/>
          </p:nvPr>
        </p:nvPicPr>
        <p:blipFill>
          <a:blip r:embed="rId2" cstate="print"/>
          <a:stretch>
            <a:fillRect/>
          </a:stretch>
        </p:blipFill>
        <p:spPr>
          <a:xfrm>
            <a:off x="899592" y="1052736"/>
            <a:ext cx="3456384" cy="4896544"/>
          </a:xfrm>
          <a:prstGeom prst="ellipse">
            <a:avLst/>
          </a:prstGeom>
          <a:ln w="63500" cap="rnd">
            <a:solidFill>
              <a:schemeClr val="tx2">
                <a:lumMod val="5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Содержимое 3"/>
          <p:cNvSpPr>
            <a:spLocks noGrp="1"/>
          </p:cNvSpPr>
          <p:nvPr>
            <p:ph sz="half" idx="2"/>
          </p:nvPr>
        </p:nvSpPr>
        <p:spPr>
          <a:xfrm>
            <a:off x="4283968" y="836712"/>
            <a:ext cx="4649720" cy="5350728"/>
          </a:xfrm>
        </p:spPr>
        <p:txBody>
          <a:bodyPr>
            <a:normAutofit fontScale="92500" lnSpcReduction="20000"/>
          </a:bodyPr>
          <a:lstStyle/>
          <a:p>
            <a:r>
              <a:rPr lang="ru-RU" sz="2400" dirty="0"/>
              <a:t>Первым литературным опытом Куприна были стихи, оставшиеся неопубликованными. Первое напечатанное произведение — рассказ «Последний дебют» (1889</a:t>
            </a:r>
            <a:r>
              <a:rPr lang="ru-RU" sz="2400" dirty="0" smtClean="0"/>
              <a:t>).</a:t>
            </a:r>
          </a:p>
          <a:p>
            <a:pPr marL="82296" indent="0">
              <a:buNone/>
            </a:pPr>
            <a:r>
              <a:rPr lang="ru-RU" sz="2400" dirty="0" smtClean="0"/>
              <a:t>Первый гонорар и двое суток ареста      за «небрежное изучение устава внутренней службы, т.к. юнкера не имели права печататься без разрешения начальства.</a:t>
            </a:r>
            <a:endParaRPr lang="ru-RU" sz="2400" dirty="0"/>
          </a:p>
          <a:p>
            <a:r>
              <a:rPr lang="ru-RU" sz="2400" dirty="0"/>
              <a:t>В </a:t>
            </a:r>
            <a:r>
              <a:rPr lang="ru-RU" sz="2400" dirty="0" smtClean="0"/>
              <a:t>1890 году</a:t>
            </a:r>
            <a:r>
              <a:rPr lang="ru-RU" sz="2400" dirty="0"/>
              <a:t> Куприн в чине </a:t>
            </a:r>
            <a:r>
              <a:rPr lang="ru-RU" sz="2400" dirty="0" smtClean="0"/>
              <a:t>подпоручика</a:t>
            </a:r>
            <a:r>
              <a:rPr lang="ru-RU" sz="2400" dirty="0"/>
              <a:t> был выпущен в </a:t>
            </a:r>
            <a:r>
              <a:rPr lang="ru-RU" sz="2400" dirty="0" smtClean="0"/>
              <a:t>46-й Днепровский пехотный полк, </a:t>
            </a:r>
            <a:r>
              <a:rPr lang="ru-RU" sz="2400" dirty="0"/>
              <a:t>стоявший в </a:t>
            </a:r>
            <a:r>
              <a:rPr lang="ru-RU" sz="2400" dirty="0" smtClean="0"/>
              <a:t>Подольской губернии. </a:t>
            </a:r>
            <a:r>
              <a:rPr lang="ru-RU" sz="2400" dirty="0"/>
              <a:t>Четыре года служил офицером, военная служба дала ему богатый материал для будущих произведений.</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0032" y="274320"/>
            <a:ext cx="4176463" cy="778416"/>
          </a:xfrm>
        </p:spPr>
        <p:txBody>
          <a:bodyPr>
            <a:noAutofit/>
          </a:bodyPr>
          <a:lstStyle/>
          <a:p>
            <a:pPr algn="ctr"/>
            <a:r>
              <a:rPr lang="ru-RU" sz="2800" b="1" dirty="0">
                <a:solidFill>
                  <a:schemeClr val="tx2">
                    <a:lumMod val="50000"/>
                  </a:schemeClr>
                </a:solidFill>
              </a:rPr>
              <a:t>Начало литературного творчества</a:t>
            </a:r>
          </a:p>
        </p:txBody>
      </p:sp>
      <p:pic>
        <p:nvPicPr>
          <p:cNvPr id="5" name="Содержимое 4" descr="Русское богатство.jpg"/>
          <p:cNvPicPr>
            <a:picLocks noGrp="1" noChangeAspect="1"/>
          </p:cNvPicPr>
          <p:nvPr>
            <p:ph sz="half" idx="1"/>
          </p:nvPr>
        </p:nvPicPr>
        <p:blipFill>
          <a:blip r:embed="rId2" cstate="print"/>
          <a:stretch>
            <a:fillRect/>
          </a:stretch>
        </p:blipFill>
        <p:spPr>
          <a:xfrm>
            <a:off x="395536" y="332656"/>
            <a:ext cx="3657600" cy="2513293"/>
          </a:xfrm>
          <a:prstGeom prst="rect">
            <a:avLst/>
          </a:prstGeom>
          <a:ln w="88900" cap="sq" cmpd="thickThin">
            <a:solidFill>
              <a:schemeClr val="tx2">
                <a:lumMod val="50000"/>
              </a:schemeClr>
            </a:solidFill>
            <a:prstDash val="solid"/>
            <a:miter lim="800000"/>
          </a:ln>
          <a:effectLst>
            <a:innerShdw blurRad="76200">
              <a:srgbClr val="000000"/>
            </a:innerShdw>
          </a:effectLst>
        </p:spPr>
      </p:pic>
      <p:sp>
        <p:nvSpPr>
          <p:cNvPr id="4" name="Содержимое 3"/>
          <p:cNvSpPr>
            <a:spLocks noGrp="1"/>
          </p:cNvSpPr>
          <p:nvPr>
            <p:ph sz="half" idx="2"/>
          </p:nvPr>
        </p:nvSpPr>
        <p:spPr>
          <a:xfrm>
            <a:off x="4788024" y="1556792"/>
            <a:ext cx="4176464" cy="4569371"/>
          </a:xfrm>
        </p:spPr>
        <p:txBody>
          <a:bodyPr>
            <a:normAutofit/>
          </a:bodyPr>
          <a:lstStyle/>
          <a:p>
            <a:pPr>
              <a:buNone/>
            </a:pPr>
            <a:r>
              <a:rPr lang="ru-RU" sz="2400" dirty="0" smtClean="0">
                <a:solidFill>
                  <a:schemeClr val="tx2"/>
                </a:solidFill>
              </a:rPr>
              <a:t>    В </a:t>
            </a:r>
            <a:r>
              <a:rPr lang="ru-RU" sz="2400" dirty="0">
                <a:solidFill>
                  <a:schemeClr val="tx2"/>
                </a:solidFill>
              </a:rPr>
              <a:t>1893—1894 </a:t>
            </a:r>
            <a:r>
              <a:rPr lang="ru-RU" sz="2400" dirty="0"/>
              <a:t>годах в петербургском журнале «Русское богатство» вышли </a:t>
            </a:r>
            <a:r>
              <a:rPr lang="ru-RU" sz="2400" dirty="0" smtClean="0"/>
              <a:t>повесть </a:t>
            </a:r>
            <a:r>
              <a:rPr lang="ru-RU" sz="2400" dirty="0"/>
              <a:t>«Впотьмах», рассказы «Лунной ночью» и «Дознание». На армейскую тему у Куприна несколько рассказов: «Ночлег» (1897), «Ночная смена» (1899), «Поход</a:t>
            </a:r>
            <a:r>
              <a:rPr lang="ru-RU" sz="2400" dirty="0" smtClean="0"/>
              <a:t>».</a:t>
            </a:r>
          </a:p>
          <a:p>
            <a:pPr>
              <a:buNone/>
            </a:pPr>
            <a:r>
              <a:rPr lang="ru-RU" sz="2400" dirty="0" smtClean="0"/>
              <a:t>     </a:t>
            </a:r>
            <a:endParaRPr lang="ru-RU" sz="2400" dirty="0" smtClean="0"/>
          </a:p>
          <a:p>
            <a:pPr>
              <a:buNone/>
            </a:pPr>
            <a:endParaRPr lang="ru-RU" sz="2400" dirty="0"/>
          </a:p>
        </p:txBody>
      </p:sp>
      <p:pic>
        <p:nvPicPr>
          <p:cNvPr id="6" name="Содержимое 4" descr="Куприн офицер.jpg"/>
          <p:cNvPicPr>
            <a:picLocks noChangeAspect="1"/>
          </p:cNvPicPr>
          <p:nvPr/>
        </p:nvPicPr>
        <p:blipFill>
          <a:blip r:embed="rId3" cstate="print"/>
          <a:stretch>
            <a:fillRect/>
          </a:stretch>
        </p:blipFill>
        <p:spPr>
          <a:xfrm>
            <a:off x="1691680" y="3068960"/>
            <a:ext cx="2867025" cy="3593976"/>
          </a:xfrm>
          <a:prstGeom prst="rect">
            <a:avLst/>
          </a:prstGeom>
          <a:ln w="88900" cap="sq" cmpd="thickThin">
            <a:solidFill>
              <a:schemeClr val="tx2">
                <a:lumMod val="50000"/>
              </a:schemeClr>
            </a:solidFill>
            <a:prstDash val="solid"/>
            <a:miter lim="800000"/>
          </a:ln>
          <a:effectLst>
            <a:innerShdw blurRad="76200">
              <a:srgbClr val="000000"/>
            </a:innerShdw>
          </a:effectLst>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8933688" y="274320"/>
            <a:ext cx="1614976" cy="1143000"/>
          </a:xfrm>
        </p:spPr>
        <p:txBody>
          <a:bodyPr/>
          <a:lstStyle/>
          <a:p>
            <a:endParaRPr lang="ru-RU" dirty="0"/>
          </a:p>
        </p:txBody>
      </p:sp>
      <p:sp>
        <p:nvSpPr>
          <p:cNvPr id="3" name="Объект 2"/>
          <p:cNvSpPr>
            <a:spLocks noGrp="1"/>
          </p:cNvSpPr>
          <p:nvPr>
            <p:ph sz="half" idx="1"/>
          </p:nvPr>
        </p:nvSpPr>
        <p:spPr>
          <a:xfrm>
            <a:off x="179512" y="188640"/>
            <a:ext cx="4248472" cy="6501277"/>
          </a:xfrm>
        </p:spPr>
        <p:txBody>
          <a:bodyPr>
            <a:normAutofit fontScale="70000" lnSpcReduction="20000"/>
          </a:bodyPr>
          <a:lstStyle/>
          <a:p>
            <a:r>
              <a:rPr lang="ru-RU" dirty="0"/>
              <a:t>Т</a:t>
            </a:r>
            <a:r>
              <a:rPr lang="ru-RU" dirty="0" smtClean="0"/>
              <a:t>ема </a:t>
            </a:r>
            <a:r>
              <a:rPr lang="ru-RU" b="1" dirty="0"/>
              <a:t>армейских будней, взаимоотношений среди военных </a:t>
            </a:r>
            <a:r>
              <a:rPr lang="ru-RU" dirty="0"/>
              <a:t>поднимается в двух рассказах: </a:t>
            </a:r>
            <a:r>
              <a:rPr lang="ru-RU" b="1" dirty="0"/>
              <a:t>«Прапорщик армейский» </a:t>
            </a:r>
            <a:r>
              <a:rPr lang="ru-RU" dirty="0"/>
              <a:t>(1897),</a:t>
            </a:r>
            <a:r>
              <a:rPr lang="ru-RU" b="1" dirty="0"/>
              <a:t> «На переломе (Кадеты)» </a:t>
            </a:r>
            <a:r>
              <a:rPr lang="ru-RU" dirty="0"/>
              <a:t>(1900</a:t>
            </a:r>
            <a:r>
              <a:rPr lang="ru-RU" dirty="0" smtClean="0"/>
              <a:t>).</a:t>
            </a:r>
          </a:p>
          <a:p>
            <a:r>
              <a:rPr lang="ru-RU" dirty="0" smtClean="0"/>
              <a:t>На </a:t>
            </a:r>
            <a:r>
              <a:rPr lang="ru-RU" dirty="0"/>
              <a:t>пике своего литературного таланта Куприн пишет повесть </a:t>
            </a:r>
            <a:r>
              <a:rPr lang="ru-RU" b="1" dirty="0"/>
              <a:t>«Поединок» </a:t>
            </a:r>
            <a:r>
              <a:rPr lang="ru-RU" dirty="0"/>
              <a:t>(1905). Образ ее героя, подпоручика Ромашова, по словам писателя, списан с него самого.  Выход в свет повести вызвал большую дискуссию в обществе. В армейской среде произведение было воспринято негативно. В повести показана бесцельность, мещанская ограниченность жизни военного сословия</a:t>
            </a:r>
            <a:r>
              <a:rPr lang="ru-RU" dirty="0" smtClean="0"/>
              <a:t>.</a:t>
            </a:r>
          </a:p>
          <a:p>
            <a:r>
              <a:rPr lang="ru-RU" dirty="0" smtClean="0"/>
              <a:t> </a:t>
            </a:r>
            <a:r>
              <a:rPr lang="ru-RU" dirty="0"/>
              <a:t>Своеобразным завершением дилогии «Кадеты» и «Поединок» стала автобиографическая повесть </a:t>
            </a:r>
            <a:r>
              <a:rPr lang="ru-RU" b="1" dirty="0"/>
              <a:t>«Юнкера», </a:t>
            </a:r>
            <a:r>
              <a:rPr lang="ru-RU" dirty="0"/>
              <a:t>написанная Куприным уже в эмиграции, в 1928-32 годах.</a:t>
            </a:r>
            <a:endParaRPr lang="ru-RU" dirty="0"/>
          </a:p>
        </p:txBody>
      </p:sp>
      <p:sp>
        <p:nvSpPr>
          <p:cNvPr id="4" name="Объект 3"/>
          <p:cNvSpPr>
            <a:spLocks noGrp="1"/>
          </p:cNvSpPr>
          <p:nvPr>
            <p:ph sz="half" idx="2"/>
          </p:nvPr>
        </p:nvSpPr>
        <p:spPr/>
        <p:txBody>
          <a:bodyPr>
            <a:normAutofit fontScale="70000" lnSpcReduction="20000"/>
          </a:bodyPr>
          <a:lstStyle/>
          <a:p>
            <a:endParaRPr lang="ru-RU"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4011"/>
            <a:ext cx="200977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2924" y="-198069"/>
            <a:ext cx="2661076" cy="427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2276872"/>
            <a:ext cx="2839219" cy="4561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3747" y="3035044"/>
            <a:ext cx="2857500" cy="423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062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6084168" y="274320"/>
            <a:ext cx="3240360" cy="1143000"/>
          </a:xfrm>
        </p:spPr>
        <p:txBody>
          <a:bodyPr/>
          <a:lstStyle/>
          <a:p>
            <a:endParaRPr lang="ru-RU" dirty="0"/>
          </a:p>
        </p:txBody>
      </p:sp>
      <p:sp>
        <p:nvSpPr>
          <p:cNvPr id="3" name="Объект 2"/>
          <p:cNvSpPr>
            <a:spLocks noGrp="1"/>
          </p:cNvSpPr>
          <p:nvPr>
            <p:ph sz="half" idx="1"/>
          </p:nvPr>
        </p:nvSpPr>
        <p:spPr>
          <a:xfrm>
            <a:off x="467544" y="404664"/>
            <a:ext cx="4248472" cy="5782776"/>
          </a:xfrm>
        </p:spPr>
        <p:txBody>
          <a:bodyPr>
            <a:normAutofit fontScale="70000" lnSpcReduction="20000"/>
          </a:bodyPr>
          <a:lstStyle/>
          <a:p>
            <a:r>
              <a:rPr lang="ru-RU" dirty="0"/>
              <a:t>В 1894 году Куприн решительно и круто меняет свою жизнь. Он уходит в отставку и живет очень скудно. Александр Иванович поселился в Киеве и начал писать для газет фельетоны, в которых он красочными мазками живописует жизнь города</a:t>
            </a:r>
            <a:r>
              <a:rPr lang="ru-RU" dirty="0" smtClean="0"/>
              <a:t>.</a:t>
            </a:r>
          </a:p>
          <a:p>
            <a:r>
              <a:rPr lang="ru-RU" dirty="0" smtClean="0"/>
              <a:t> </a:t>
            </a:r>
            <a:r>
              <a:rPr lang="ru-RU" dirty="0"/>
              <a:t>Но не хватало знания жизни</a:t>
            </a:r>
            <a:r>
              <a:rPr lang="ru-RU" dirty="0" smtClean="0"/>
              <a:t>.</a:t>
            </a:r>
          </a:p>
          <a:p>
            <a:r>
              <a:rPr lang="ru-RU" dirty="0" smtClean="0"/>
              <a:t> </a:t>
            </a:r>
            <a:r>
              <a:rPr lang="ru-RU" dirty="0"/>
              <a:t>Что он видел, кроме военной службы? </a:t>
            </a:r>
            <a:endParaRPr lang="ru-RU" dirty="0" smtClean="0"/>
          </a:p>
          <a:p>
            <a:r>
              <a:rPr lang="ru-RU" dirty="0" smtClean="0"/>
              <a:t>Ему </a:t>
            </a:r>
            <a:r>
              <a:rPr lang="ru-RU" dirty="0"/>
              <a:t>было интересно все. И </a:t>
            </a:r>
            <a:r>
              <a:rPr lang="ru-RU" dirty="0" err="1"/>
              <a:t>балаклавские</a:t>
            </a:r>
            <a:r>
              <a:rPr lang="ru-RU" dirty="0"/>
              <a:t> рыбаки, и донецкие заводы, и природа Полесья, и разгрузка арбузов, и полет на воздушном шаре, и цирковые артисты. </a:t>
            </a:r>
            <a:endParaRPr lang="ru-RU" dirty="0" smtClean="0"/>
          </a:p>
          <a:p>
            <a:r>
              <a:rPr lang="ru-RU" dirty="0" smtClean="0"/>
              <a:t>Он </a:t>
            </a:r>
            <a:r>
              <a:rPr lang="ru-RU" dirty="0"/>
              <a:t>досконально изучил жизнь и быт людей, составлявших становой хребет общества. Их язык, жаргоны и нравы. </a:t>
            </a:r>
            <a:endParaRPr lang="ru-RU" dirty="0"/>
          </a:p>
        </p:txBody>
      </p:sp>
      <p:pic>
        <p:nvPicPr>
          <p:cNvPr id="5" name="Содержимое 4" descr="Куприн после спуска на морское дно.jpg"/>
          <p:cNvPicPr>
            <a:picLocks noGrp="1" noChangeAspect="1"/>
          </p:cNvPicPr>
          <p:nvPr>
            <p:ph sz="half" idx="2"/>
          </p:nvPr>
        </p:nvPicPr>
        <p:blipFill>
          <a:blip r:embed="rId2" cstate="print"/>
          <a:stretch>
            <a:fillRect/>
          </a:stretch>
        </p:blipFill>
        <p:spPr>
          <a:xfrm>
            <a:off x="4788024" y="548680"/>
            <a:ext cx="4176464" cy="5904656"/>
          </a:xfrm>
          <a:prstGeom prst="rect">
            <a:avLst/>
          </a:prstGeom>
          <a:ln w="88900" cap="sq" cmpd="thickThin">
            <a:solidFill>
              <a:schemeClr val="tx2">
                <a:lumMod val="5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401324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398</TotalTime>
  <Words>478</Words>
  <Application>Microsoft Office PowerPoint</Application>
  <PresentationFormat>Экран (4:3)</PresentationFormat>
  <Paragraphs>55</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Солнцестояние</vt:lpstr>
      <vt:lpstr>Александр Иванович Куприн</vt:lpstr>
      <vt:lpstr>Презентация PowerPoint</vt:lpstr>
      <vt:lpstr>Презентация PowerPoint</vt:lpstr>
      <vt:lpstr> Разумовский пансион</vt:lpstr>
      <vt:lpstr>Презентация PowerPoint</vt:lpstr>
      <vt:lpstr>Служба в армии</vt:lpstr>
      <vt:lpstr>Начало литературного творчества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Главное направление творчества Куприна</vt:lpstr>
      <vt:lpstr>Немного о любви, поступках, жизни…</vt:lpstr>
      <vt:lpstr>Презентация PowerPoint</vt:lpstr>
      <vt:lpstr>Презентация PowerPoint</vt:lpstr>
      <vt:lpstr>Презентация PowerPoint</vt:lpstr>
      <vt:lpstr>Презентация PowerPoint</vt:lpstr>
      <vt:lpstr>Источники: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Александр Иванович Куприн</dc:title>
  <dc:creator>Инесса</dc:creator>
  <cp:lastModifiedBy>Glc</cp:lastModifiedBy>
  <cp:revision>34</cp:revision>
  <dcterms:created xsi:type="dcterms:W3CDTF">2013-06-06T09:42:28Z</dcterms:created>
  <dcterms:modified xsi:type="dcterms:W3CDTF">2018-09-30T17:21:22Z</dcterms:modified>
</cp:coreProperties>
</file>