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6" r:id="rId3"/>
    <p:sldId id="277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4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66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FCBD6-8FAF-497A-ABF7-5FDF10BA1982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6F2C3-AE22-412E-9AB5-A6A36779DC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47B81-5A26-47F3-A7BB-EFDE7C414EDC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D4136-02A6-4628-9FA6-1C7CEFFF29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C6F1A-943C-4FC2-A65E-77913C7BDDCE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41305-938D-42C4-9FE0-6D62CEEAA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C2955-B9A5-4E77-9726-0871A2B30B9F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6ED4E-9D6A-4C14-8BDD-00DF9C5B34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DA1DC-A262-47A5-B2C4-98ED6333F060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EDD8D-8D85-47E7-B0FE-928CA2757F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7505D-6C53-4632-9E4D-681E44E0BAB0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21A59-3024-4007-B6A3-A27588859D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3B60C-ABD2-40DE-B4BE-AA27E44C4F5C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68A89-F528-4465-B9C5-F2847DF10B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A3910-C097-436C-BF39-2A5D460A132A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F8986-B7BD-43AA-9101-83DD66D304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78340-D37F-4004-A526-F6514524072C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D1483-846B-4AC5-A550-CDC3B9BB7F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20ABA-FC91-44EC-A365-720E0AFB33F0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E38AE-47C3-433B-AB2C-E67F7B34D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2CDF0-1AE6-4E3A-B621-5ECC89E9FA18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30D07-05BF-4429-B415-350C21EAC2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8AC18-0206-4E5E-8961-F74AC39EB017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A84A6-04CB-4C94-B80E-E568A7E818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FF575-3D10-48AC-A577-A8D867924F3E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9E22-5594-4E18-84C1-163C0AD179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B84578-F626-4514-981D-1A29AFC7CABA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7FC3C38-2D9F-4CDD-9E18-0641AA4D44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iessay.ru/public/page_images/1192/mayakovsky.jpg" TargetMode="External"/><Relationship Id="rId7" Type="http://schemas.openxmlformats.org/officeDocument/2006/relationships/hyperlink" Target="http://tramvaiiskusstv.ru/media/k2/galleries/176/21.jpg" TargetMode="External"/><Relationship Id="rId2" Type="http://schemas.openxmlformats.org/officeDocument/2006/relationships/hyperlink" Target="http://elenaranko.ucoz.ru/load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lektrozavod.ru/sites/default/files/images/news/13/07/18/slogan_2.jpg" TargetMode="External"/><Relationship Id="rId5" Type="http://schemas.openxmlformats.org/officeDocument/2006/relationships/hyperlink" Target="http://otdih72.ru/uploads/events/769cdb48dfdc5e6a2e338d2f8ff1109c.jpg" TargetMode="External"/><Relationship Id="rId4" Type="http://schemas.openxmlformats.org/officeDocument/2006/relationships/hyperlink" Target="http://allwomanday.ru/misc/i/gallery/13848/363631.jpg?1396345445699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ctrTitle" idx="4294967295"/>
          </p:nvPr>
        </p:nvSpPr>
        <p:spPr>
          <a:xfrm>
            <a:off x="611188" y="620713"/>
            <a:ext cx="8137525" cy="3240087"/>
          </a:xfrm>
        </p:spPr>
        <p:txBody>
          <a:bodyPr/>
          <a:lstStyle/>
          <a:p>
            <a:r>
              <a:rPr lang="ru-RU" sz="4000" b="1" dirty="0" smtClean="0">
                <a:solidFill>
                  <a:srgbClr val="FF3300"/>
                </a:solidFill>
                <a:latin typeface="Arial" charset="0"/>
                <a:cs typeface="Arial" charset="0"/>
              </a:rPr>
              <a:t>Урок литературы</a:t>
            </a:r>
            <a:br>
              <a:rPr lang="ru-RU" sz="4000" b="1" dirty="0" smtClean="0">
                <a:solidFill>
                  <a:srgbClr val="FF3300"/>
                </a:solidFill>
                <a:latin typeface="Arial" charset="0"/>
                <a:cs typeface="Arial" charset="0"/>
              </a:rPr>
            </a:br>
            <a:r>
              <a:rPr lang="ru-RU" sz="4000" b="1" dirty="0" smtClean="0">
                <a:solidFill>
                  <a:srgbClr val="FF3300"/>
                </a:solidFill>
                <a:latin typeface="Arial" charset="0"/>
                <a:cs typeface="Arial" charset="0"/>
              </a:rPr>
              <a:t/>
            </a:r>
            <a:br>
              <a:rPr lang="ru-RU" sz="4000" b="1" dirty="0" smtClean="0">
                <a:solidFill>
                  <a:srgbClr val="FF3300"/>
                </a:solidFill>
                <a:latin typeface="Arial" charset="0"/>
                <a:cs typeface="Arial" charset="0"/>
              </a:rPr>
            </a:br>
            <a:r>
              <a:rPr lang="ru-RU" sz="4000" b="1" dirty="0" smtClean="0">
                <a:solidFill>
                  <a:srgbClr val="FF3300"/>
                </a:solidFill>
                <a:latin typeface="Arial" charset="0"/>
                <a:cs typeface="Arial" charset="0"/>
              </a:rPr>
              <a:t>Письменный опрос по творчеству В.В. Маяковского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latin typeface="Arial" charset="0"/>
                <a:cs typeface="Arial" charset="0"/>
              </a:rPr>
              <a:t>ТЕСТ</a:t>
            </a:r>
          </a:p>
        </p:txBody>
      </p:sp>
      <p:sp>
        <p:nvSpPr>
          <p:cNvPr id="26633" name="Rectangle 9"/>
          <p:cNvSpPr>
            <a:spLocks noGrp="1"/>
          </p:cNvSpPr>
          <p:nvPr>
            <p:ph type="body" sz="half" idx="1"/>
          </p:nvPr>
        </p:nvSpPr>
        <p:spPr>
          <a:xfrm>
            <a:off x="468313" y="1557338"/>
            <a:ext cx="4103687" cy="4103687"/>
          </a:xfrm>
          <a:solidFill>
            <a:schemeClr val="bg1"/>
          </a:solidFill>
        </p:spPr>
        <p:txBody>
          <a:bodyPr/>
          <a:lstStyle/>
          <a:p>
            <a:pPr marL="457200" indent="-457200">
              <a:buFont typeface="Arial" charset="0"/>
              <a:buNone/>
            </a:pPr>
            <a:r>
              <a:rPr lang="ru-RU" sz="2400" b="1" smtClean="0">
                <a:solidFill>
                  <a:srgbClr val="CC0000"/>
                </a:solidFill>
                <a:latin typeface="Arial" charset="0"/>
                <a:cs typeface="Arial" charset="0"/>
              </a:rPr>
              <a:t>Вопрос №1. </a:t>
            </a:r>
          </a:p>
          <a:p>
            <a:pPr marL="457200" indent="-457200"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К какому литературному направлению начала ХХ века относил себя</a:t>
            </a:r>
          </a:p>
          <a:p>
            <a:pPr marL="457200" indent="-457200"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В. Маяковский?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Символизму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Акмеизму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Футуризму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Реализму</a:t>
            </a:r>
          </a:p>
          <a:p>
            <a:pPr marL="457200" indent="-457200">
              <a:buFont typeface="Arial" charset="0"/>
              <a:buNone/>
            </a:pPr>
            <a:endParaRPr lang="ru-RU" sz="2000" b="1" smtClean="0">
              <a:latin typeface="Arial" charset="0"/>
              <a:cs typeface="Arial" charset="0"/>
            </a:endParaRPr>
          </a:p>
        </p:txBody>
      </p:sp>
      <p:pic>
        <p:nvPicPr>
          <p:cNvPr id="26635" name="Picture 11" descr="36363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119313"/>
            <a:ext cx="4038600" cy="3486150"/>
          </a:xfrm>
        </p:spPr>
      </p:pic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4859338" y="5734050"/>
            <a:ext cx="26654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3300"/>
                </a:solidFill>
              </a:rPr>
              <a:t>Ответ: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latin typeface="Arial" charset="0"/>
                <a:cs typeface="Arial" charset="0"/>
              </a:rPr>
              <a:t>ТЕСТ</a:t>
            </a:r>
          </a:p>
        </p:txBody>
      </p:sp>
      <p:sp>
        <p:nvSpPr>
          <p:cNvPr id="29699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114800" cy="4525963"/>
          </a:xfrm>
          <a:solidFill>
            <a:schemeClr val="bg1"/>
          </a:solidFill>
        </p:spPr>
        <p:txBody>
          <a:bodyPr/>
          <a:lstStyle/>
          <a:p>
            <a:pPr marL="457200" indent="-457200">
              <a:buFont typeface="Arial" charset="0"/>
              <a:buNone/>
            </a:pPr>
            <a:r>
              <a:rPr lang="ru-RU" sz="2400" b="1" smtClean="0">
                <a:solidFill>
                  <a:srgbClr val="CC0000"/>
                </a:solidFill>
                <a:latin typeface="Arial" charset="0"/>
                <a:cs typeface="Arial" charset="0"/>
              </a:rPr>
              <a:t>Вопрос №2. </a:t>
            </a:r>
          </a:p>
          <a:p>
            <a:pPr marL="457200" indent="-457200"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О какой из своих поэм </a:t>
            </a:r>
          </a:p>
          <a:p>
            <a:pPr marL="457200" indent="-457200"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В. Маяковский сказал: "Четыре крика четырех частей"?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«Флейта-позвоночник»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«Облако в штанах»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«Во весь голос»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«Хорошо!»</a:t>
            </a:r>
          </a:p>
          <a:p>
            <a:pPr marL="457200" indent="-457200">
              <a:buFont typeface="Arial" charset="0"/>
              <a:buNone/>
            </a:pPr>
            <a:endParaRPr lang="ru-RU" sz="2000" b="1" smtClean="0">
              <a:latin typeface="Arial" charset="0"/>
              <a:cs typeface="Arial" charset="0"/>
            </a:endParaRPr>
          </a:p>
        </p:txBody>
      </p:sp>
      <p:pic>
        <p:nvPicPr>
          <p:cNvPr id="29700" name="Picture 4" descr="36363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119313"/>
            <a:ext cx="4038600" cy="3486150"/>
          </a:xfrm>
        </p:spPr>
      </p:pic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4787900" y="5734050"/>
            <a:ext cx="26654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3300"/>
                </a:solidFill>
              </a:rPr>
              <a:t>Ответ: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latin typeface="Arial" charset="0"/>
                <a:cs typeface="Arial" charset="0"/>
              </a:rPr>
              <a:t>ТЕСТ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43363" cy="4852988"/>
          </a:xfrm>
          <a:solidFill>
            <a:schemeClr val="bg1"/>
          </a:solidFill>
        </p:spPr>
        <p:txBody>
          <a:bodyPr/>
          <a:lstStyle/>
          <a:p>
            <a:pPr marL="457200" indent="-457200">
              <a:buFont typeface="Arial" charset="0"/>
              <a:buNone/>
            </a:pPr>
            <a:r>
              <a:rPr lang="ru-RU" sz="2400" b="1" smtClean="0">
                <a:solidFill>
                  <a:srgbClr val="CC0000"/>
                </a:solidFill>
                <a:latin typeface="Arial" charset="0"/>
                <a:cs typeface="Arial" charset="0"/>
              </a:rPr>
              <a:t>Вопрос №3. </a:t>
            </a:r>
          </a:p>
          <a:p>
            <a:pPr marL="457200" indent="-457200"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О назначении поэта и поэзии В. Маяковский сказал: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В «Письме Татьяне Яковлевой»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В стихотворении «Прозаседавшиеся»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В поэме «Во весь голос»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В стихотворении «О дряни»</a:t>
            </a:r>
          </a:p>
        </p:txBody>
      </p:sp>
      <p:pic>
        <p:nvPicPr>
          <p:cNvPr id="30724" name="Picture 4" descr="36363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119313"/>
            <a:ext cx="4038600" cy="3486150"/>
          </a:xfrm>
        </p:spPr>
      </p:pic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4787900" y="5876925"/>
            <a:ext cx="26654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3300"/>
                </a:solidFill>
              </a:rPr>
              <a:t>Ответ: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latin typeface="Arial" charset="0"/>
                <a:cs typeface="Arial" charset="0"/>
              </a:rPr>
              <a:t>ТЕСТ</a:t>
            </a:r>
          </a:p>
        </p:txBody>
      </p:sp>
      <p:sp>
        <p:nvSpPr>
          <p:cNvPr id="31747" name="Rectangle 3"/>
          <p:cNvSpPr>
            <a:spLocks noGrp="1"/>
          </p:cNvSpPr>
          <p:nvPr>
            <p:ph type="body" sz="half" idx="1"/>
          </p:nvPr>
        </p:nvSpPr>
        <p:spPr>
          <a:xfrm>
            <a:off x="468313" y="1557338"/>
            <a:ext cx="4105275" cy="4525962"/>
          </a:xfrm>
          <a:solidFill>
            <a:schemeClr val="bg1"/>
          </a:solidFill>
        </p:spPr>
        <p:txBody>
          <a:bodyPr/>
          <a:lstStyle/>
          <a:p>
            <a:pPr marL="457200" indent="-457200">
              <a:buFont typeface="Arial" charset="0"/>
              <a:buNone/>
            </a:pPr>
            <a:r>
              <a:rPr lang="ru-RU" sz="2400" b="1" smtClean="0">
                <a:solidFill>
                  <a:srgbClr val="CC0000"/>
                </a:solidFill>
                <a:latin typeface="Arial" charset="0"/>
                <a:cs typeface="Arial" charset="0"/>
              </a:rPr>
              <a:t>Вопрос №4. </a:t>
            </a:r>
            <a:r>
              <a:rPr lang="ru-RU" sz="2400" b="1" smtClean="0">
                <a:latin typeface="Arial" charset="0"/>
                <a:cs typeface="Arial" charset="0"/>
              </a:rPr>
              <a:t>В чём заключается своеобразие поэтики В. Маяковского?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Стих-лесенка, метафоры, гиперболы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Идеал Вечной Женственности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Мрачный мистицизм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Певучая сила, музыкальное начало </a:t>
            </a:r>
          </a:p>
        </p:txBody>
      </p:sp>
      <p:pic>
        <p:nvPicPr>
          <p:cNvPr id="31748" name="Picture 4" descr="36363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119313"/>
            <a:ext cx="4038600" cy="3486150"/>
          </a:xfrm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5003800" y="5734050"/>
            <a:ext cx="26654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3300"/>
                </a:solidFill>
              </a:rPr>
              <a:t>Ответ: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latin typeface="Arial" charset="0"/>
                <a:cs typeface="Arial" charset="0"/>
              </a:rPr>
              <a:t>ТЕСТ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330700" cy="4525963"/>
          </a:xfrm>
          <a:solidFill>
            <a:schemeClr val="bg1"/>
          </a:solidFill>
        </p:spPr>
        <p:txBody>
          <a:bodyPr/>
          <a:lstStyle/>
          <a:p>
            <a:pPr marL="457200" indent="-457200">
              <a:buFont typeface="Arial" charset="0"/>
              <a:buNone/>
            </a:pPr>
            <a:r>
              <a:rPr lang="ru-RU" sz="2400" b="1" smtClean="0">
                <a:solidFill>
                  <a:srgbClr val="CC0000"/>
                </a:solidFill>
                <a:latin typeface="Arial" charset="0"/>
                <a:cs typeface="Arial" charset="0"/>
              </a:rPr>
              <a:t>Вопрос №5.</a:t>
            </a:r>
          </a:p>
          <a:p>
            <a:pPr marL="457200" indent="-457200"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Как назывался альманах группы «Гилея», где состоялись первые публикации  Маяковского?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«Дохлая луна»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«Рыскающий Парнас»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«Молоко кобылиц»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«Пощечина общественному вкусу»</a:t>
            </a:r>
            <a:endParaRPr lang="ru-RU" sz="2000" b="1" smtClean="0">
              <a:latin typeface="Arial" charset="0"/>
              <a:cs typeface="Arial" charset="0"/>
            </a:endParaRPr>
          </a:p>
        </p:txBody>
      </p:sp>
      <p:pic>
        <p:nvPicPr>
          <p:cNvPr id="32776" name="Picture 8" descr="769cdb48dfdc5e6a2e338d2f8ff1109c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62538" y="1600200"/>
            <a:ext cx="3208337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latin typeface="Arial" charset="0"/>
                <a:cs typeface="Arial" charset="0"/>
              </a:rPr>
              <a:t>ТЕСТ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sz="half" idx="1"/>
          </p:nvPr>
        </p:nvSpPr>
        <p:spPr>
          <a:xfrm>
            <a:off x="468313" y="1557338"/>
            <a:ext cx="4105275" cy="4525962"/>
          </a:xfrm>
          <a:solidFill>
            <a:schemeClr val="bg1"/>
          </a:solidFill>
        </p:spPr>
        <p:txBody>
          <a:bodyPr/>
          <a:lstStyle/>
          <a:p>
            <a:pPr marL="457200" indent="-457200">
              <a:buFont typeface="Arial" charset="0"/>
              <a:buNone/>
            </a:pPr>
            <a:r>
              <a:rPr lang="ru-RU" sz="2400" b="1" smtClean="0">
                <a:solidFill>
                  <a:srgbClr val="CC0000"/>
                </a:solidFill>
                <a:latin typeface="Arial" charset="0"/>
                <a:cs typeface="Arial" charset="0"/>
              </a:rPr>
              <a:t>Вопрос №6. </a:t>
            </a:r>
            <a:r>
              <a:rPr lang="ru-RU" sz="2400" b="1" smtClean="0">
                <a:latin typeface="Arial" charset="0"/>
                <a:cs typeface="Arial" charset="0"/>
              </a:rPr>
              <a:t>За что с 1909 по 1910 гг. Маяковский просидел в Бутырской тюрьме 11 месяцев?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За драку в ресторане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За бродяжничество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За революционную агитацию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За кражу</a:t>
            </a:r>
          </a:p>
        </p:txBody>
      </p:sp>
      <p:pic>
        <p:nvPicPr>
          <p:cNvPr id="36868" name="Picture 4" descr="36363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119313"/>
            <a:ext cx="4038600" cy="3486150"/>
          </a:xfrm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4787900" y="5734050"/>
            <a:ext cx="26654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3300"/>
                </a:solidFill>
              </a:rPr>
              <a:t>Ответ: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latin typeface="Arial" charset="0"/>
                <a:cs typeface="Arial" charset="0"/>
              </a:rPr>
              <a:t>ТЕСТ</a:t>
            </a:r>
          </a:p>
        </p:txBody>
      </p:sp>
      <p:sp>
        <p:nvSpPr>
          <p:cNvPr id="37891" name="Rectangle 3"/>
          <p:cNvSpPr>
            <a:spLocks noGrp="1"/>
          </p:cNvSpPr>
          <p:nvPr>
            <p:ph type="body" sz="half" idx="1"/>
          </p:nvPr>
        </p:nvSpPr>
        <p:spPr>
          <a:xfrm>
            <a:off x="468313" y="1557338"/>
            <a:ext cx="4105275" cy="4103687"/>
          </a:xfrm>
          <a:solidFill>
            <a:schemeClr val="bg1"/>
          </a:solidFill>
        </p:spPr>
        <p:txBody>
          <a:bodyPr/>
          <a:lstStyle/>
          <a:p>
            <a:pPr marL="457200" indent="-457200">
              <a:buFont typeface="Arial" charset="0"/>
              <a:buNone/>
            </a:pPr>
            <a:r>
              <a:rPr lang="ru-RU" sz="2400" b="1" smtClean="0">
                <a:solidFill>
                  <a:srgbClr val="CC0000"/>
                </a:solidFill>
                <a:latin typeface="Arial" charset="0"/>
                <a:cs typeface="Arial" charset="0"/>
              </a:rPr>
              <a:t>Вопрос №7. </a:t>
            </a:r>
            <a:r>
              <a:rPr lang="ru-RU" sz="2400" b="1" smtClean="0">
                <a:latin typeface="Arial" charset="0"/>
                <a:cs typeface="Arial" charset="0"/>
              </a:rPr>
              <a:t>Кто для Маяковского была главная муза и любовь всей жизни?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В. Полонская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Л. Брик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Т. Яковлева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М. Денисова</a:t>
            </a:r>
          </a:p>
          <a:p>
            <a:pPr marL="457200" indent="-457200">
              <a:buFont typeface="Arial" charset="0"/>
              <a:buNone/>
            </a:pPr>
            <a:endParaRPr lang="ru-RU" sz="2400" b="1" smtClean="0">
              <a:latin typeface="Arial" charset="0"/>
              <a:cs typeface="Arial" charset="0"/>
            </a:endParaRPr>
          </a:p>
        </p:txBody>
      </p:sp>
      <p:pic>
        <p:nvPicPr>
          <p:cNvPr id="37892" name="Picture 4" descr="36363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119313"/>
            <a:ext cx="4038600" cy="3486150"/>
          </a:xfrm>
        </p:spPr>
      </p:pic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4932363" y="5805488"/>
            <a:ext cx="26654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3300"/>
                </a:solidFill>
              </a:rPr>
              <a:t>Ответ: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latin typeface="Arial" charset="0"/>
                <a:cs typeface="Arial" charset="0"/>
              </a:rPr>
              <a:t>ТЕСТ</a:t>
            </a:r>
          </a:p>
        </p:txBody>
      </p:sp>
      <p:sp>
        <p:nvSpPr>
          <p:cNvPr id="38915" name="Rectangle 3"/>
          <p:cNvSpPr>
            <a:spLocks noGrp="1"/>
          </p:cNvSpPr>
          <p:nvPr>
            <p:ph type="body" sz="half" idx="1"/>
          </p:nvPr>
        </p:nvSpPr>
        <p:spPr>
          <a:xfrm>
            <a:off x="468313" y="1557338"/>
            <a:ext cx="4105275" cy="4176712"/>
          </a:xfrm>
          <a:solidFill>
            <a:schemeClr val="bg1"/>
          </a:solidFill>
        </p:spPr>
        <p:txBody>
          <a:bodyPr/>
          <a:lstStyle/>
          <a:p>
            <a:pPr marL="457200" indent="-457200">
              <a:buFont typeface="Arial" charset="0"/>
              <a:buNone/>
            </a:pPr>
            <a:r>
              <a:rPr lang="ru-RU" sz="2400" b="1" smtClean="0">
                <a:solidFill>
                  <a:srgbClr val="CC0000"/>
                </a:solidFill>
                <a:latin typeface="Arial" charset="0"/>
                <a:cs typeface="Arial" charset="0"/>
              </a:rPr>
              <a:t>Вопрос №8. </a:t>
            </a:r>
          </a:p>
          <a:p>
            <a:pPr marL="457200" indent="-457200"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Какой художественный троп используется в следующей </a:t>
            </a:r>
          </a:p>
          <a:p>
            <a:pPr marL="457200" indent="-457200"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строке: «душу цветущую любовью выжег»?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Анафора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Метафора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Гипербола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Литота</a:t>
            </a:r>
          </a:p>
          <a:p>
            <a:pPr marL="457200" indent="-457200">
              <a:buFont typeface="Arial" charset="0"/>
              <a:buNone/>
            </a:pPr>
            <a:endParaRPr lang="ru-RU" sz="2400" b="1" smtClean="0">
              <a:latin typeface="Arial" charset="0"/>
              <a:cs typeface="Arial" charset="0"/>
            </a:endParaRPr>
          </a:p>
        </p:txBody>
      </p:sp>
      <p:pic>
        <p:nvPicPr>
          <p:cNvPr id="38916" name="Picture 4" descr="36363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119313"/>
            <a:ext cx="4038600" cy="3486150"/>
          </a:xfrm>
        </p:spPr>
      </p:pic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4787900" y="5734050"/>
            <a:ext cx="26654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3300"/>
                </a:solidFill>
              </a:rPr>
              <a:t>Ответ: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>
          <a:xfrm>
            <a:off x="539750" y="333375"/>
            <a:ext cx="8229600" cy="1143000"/>
          </a:xfrm>
        </p:spPr>
        <p:txBody>
          <a:bodyPr/>
          <a:lstStyle/>
          <a:p>
            <a:r>
              <a:rPr lang="ru-RU" sz="3600" b="1" smtClean="0">
                <a:latin typeface="Arial" charset="0"/>
                <a:cs typeface="Arial" charset="0"/>
              </a:rPr>
              <a:t>ТВОРЧЕСКОЕ ЗАДАНИЕ №1</a:t>
            </a:r>
          </a:p>
        </p:txBody>
      </p:sp>
      <p:sp>
        <p:nvSpPr>
          <p:cNvPr id="39939" name="Rectangle 3"/>
          <p:cNvSpPr>
            <a:spLocks noGrp="1"/>
          </p:cNvSpPr>
          <p:nvPr>
            <p:ph type="body" sz="half" idx="2"/>
          </p:nvPr>
        </p:nvSpPr>
        <p:spPr>
          <a:xfrm>
            <a:off x="4500563" y="1268413"/>
            <a:ext cx="4387850" cy="5286375"/>
          </a:xfrm>
          <a:solidFill>
            <a:schemeClr val="bg1"/>
          </a:solidFill>
        </p:spPr>
        <p:txBody>
          <a:bodyPr/>
          <a:lstStyle/>
          <a:p>
            <a:pPr marL="457200" indent="-457200" algn="just"/>
            <a:r>
              <a:rPr lang="ru-RU" sz="2400" b="1" smtClean="0">
                <a:latin typeface="Arial" charset="0"/>
                <a:cs typeface="Arial" charset="0"/>
              </a:rPr>
              <a:t>Придумайте свой лозунг жизни в художественном стиле Маяковского. Можете использовать глаголы повелительного наклонения или глаголы неопределённой формы, метафоры, гиперболы, восклицательные предложения.</a:t>
            </a:r>
          </a:p>
        </p:txBody>
      </p:sp>
      <p:pic>
        <p:nvPicPr>
          <p:cNvPr id="39942" name="Picture 6" descr="slogan_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b="12154"/>
          <a:stretch>
            <a:fillRect/>
          </a:stretch>
        </p:blipFill>
        <p:spPr>
          <a:xfrm>
            <a:off x="323850" y="1268413"/>
            <a:ext cx="4206875" cy="52562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/>
          <a:lstStyle/>
          <a:p>
            <a:r>
              <a:rPr lang="ru-RU" sz="3600" b="1" smtClean="0">
                <a:latin typeface="Arial" charset="0"/>
                <a:cs typeface="Arial" charset="0"/>
              </a:rPr>
              <a:t>ТВОРЧЕСКОЕ ЗАДАНИЕ №2</a:t>
            </a:r>
          </a:p>
        </p:txBody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91513" cy="4781550"/>
          </a:xfrm>
          <a:solidFill>
            <a:schemeClr val="bg1"/>
          </a:solidFill>
        </p:spPr>
        <p:txBody>
          <a:bodyPr/>
          <a:lstStyle/>
          <a:p>
            <a:pPr marL="457200" indent="-457200" algn="ctr"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Придумайте синквейн на тему </a:t>
            </a:r>
          </a:p>
          <a:p>
            <a:pPr marL="457200" indent="-457200" algn="ctr"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«Владимир Маяковский»</a:t>
            </a:r>
          </a:p>
          <a:p>
            <a:pPr marL="457200" indent="-457200" algn="ctr">
              <a:buFont typeface="Arial" charset="0"/>
              <a:buNone/>
            </a:pPr>
            <a:r>
              <a:rPr lang="ru-RU" sz="24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Структура синквейна</a:t>
            </a:r>
            <a:r>
              <a:rPr lang="ru-RU" sz="2400" b="1" smtClean="0">
                <a:latin typeface="Arial" charset="0"/>
                <a:cs typeface="Arial" charset="0"/>
              </a:rPr>
              <a:t> </a:t>
            </a:r>
          </a:p>
          <a:p>
            <a:pPr marL="457200" indent="-457200"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1-я строка - существительное (Владимир Маяковский).</a:t>
            </a:r>
          </a:p>
          <a:p>
            <a:pPr marL="457200" indent="-457200"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2-я строка - 2-3 прилагательных.</a:t>
            </a:r>
          </a:p>
          <a:p>
            <a:pPr marL="457200" indent="-457200"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3-я строка - 3 глагола.</a:t>
            </a:r>
          </a:p>
          <a:p>
            <a:pPr marL="457200" indent="-457200"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4-я строка - предложение (крылатое выражение, пословица, поговорка, афоризм, строчка из стихотворения).</a:t>
            </a:r>
          </a:p>
          <a:p>
            <a:pPr marL="457200" indent="-457200"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5-я строка - слово-резюме.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8" name="Rectangle 8"/>
          <p:cNvSpPr>
            <a:spLocks noGrp="1"/>
          </p:cNvSpPr>
          <p:nvPr>
            <p:ph type="body" idx="4294967295"/>
          </p:nvPr>
        </p:nvSpPr>
        <p:spPr>
          <a:xfrm>
            <a:off x="468313" y="692150"/>
            <a:ext cx="8229600" cy="51736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solidFill>
                  <a:srgbClr val="FF3300"/>
                </a:solidFill>
                <a:latin typeface="Arial" charset="0"/>
                <a:cs typeface="Arial" charset="0"/>
              </a:rPr>
              <a:t>Цель:</a:t>
            </a:r>
            <a:r>
              <a:rPr lang="ru-RU" b="1" smtClean="0">
                <a:latin typeface="Arial" charset="0"/>
                <a:cs typeface="Arial" charset="0"/>
              </a:rPr>
              <a:t> «Проверить знания учащихся по биографии и творчеству В.В. Маяковского».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FF3300"/>
                </a:solidFill>
                <a:latin typeface="Arial" charset="0"/>
                <a:cs typeface="Arial" charset="0"/>
              </a:rPr>
              <a:t>Применение презентации:</a:t>
            </a:r>
            <a:r>
              <a:rPr lang="ru-RU" b="1" smtClean="0">
                <a:latin typeface="Arial" charset="0"/>
                <a:cs typeface="Arial" charset="0"/>
              </a:rPr>
              <a:t> данную разработку можно использовать в конце урока-лекции, посвящённого биографии В. Маяковского</a:t>
            </a:r>
          </a:p>
          <a:p>
            <a:pPr>
              <a:buFont typeface="Arial" charset="0"/>
              <a:buNone/>
            </a:pPr>
            <a:endParaRPr lang="ru-RU" b="1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ПРИМЕР СИНКВЕЙНА</a:t>
            </a:r>
            <a:endParaRPr lang="ru-RU" sz="3600" b="1" smtClean="0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44035" name="Rectangle 3"/>
          <p:cNvSpPr>
            <a:spLocks noGrp="1"/>
          </p:cNvSpPr>
          <p:nvPr>
            <p:ph type="body" sz="half" idx="2"/>
          </p:nvPr>
        </p:nvSpPr>
        <p:spPr>
          <a:xfrm>
            <a:off x="3419475" y="1125538"/>
            <a:ext cx="5338763" cy="4857750"/>
          </a:xfrm>
          <a:solidFill>
            <a:schemeClr val="bg1"/>
          </a:solidFill>
        </p:spPr>
        <p:txBody>
          <a:bodyPr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endParaRPr lang="ru-RU" sz="2400" b="1" smtClean="0">
              <a:latin typeface="Arial" charset="0"/>
              <a:cs typeface="Arial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Владимир Маяковский -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Талантливый, свободомыслящий, великий.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Противится, творит, идёт вперёд.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«Значит, это кому-нибудь нужно».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Бунтарь.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endParaRPr lang="ru-RU" sz="2400" b="1" smtClean="0">
              <a:latin typeface="Arial" charset="0"/>
              <a:cs typeface="Arial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</a:pPr>
            <a:endParaRPr lang="ru-RU" sz="2400" b="1" smtClean="0">
              <a:latin typeface="Arial" charset="0"/>
              <a:cs typeface="Arial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(Творческая работа ученицы 11 класса Холодиловой Кристины Олеговны)</a:t>
            </a:r>
          </a:p>
        </p:txBody>
      </p:sp>
      <p:pic>
        <p:nvPicPr>
          <p:cNvPr id="44037" name="Picture 5" descr="2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b="2315"/>
          <a:stretch>
            <a:fillRect/>
          </a:stretch>
        </p:blipFill>
        <p:spPr>
          <a:xfrm>
            <a:off x="468313" y="1125538"/>
            <a:ext cx="2587625" cy="48244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>
          <a:xfrm>
            <a:off x="287338" y="404813"/>
            <a:ext cx="8856662" cy="503237"/>
          </a:xfrm>
        </p:spPr>
        <p:txBody>
          <a:bodyPr/>
          <a:lstStyle/>
          <a:p>
            <a:r>
              <a:rPr lang="ru-RU" sz="3600" b="1" smtClean="0">
                <a:latin typeface="Arial" charset="0"/>
                <a:cs typeface="Arial" charset="0"/>
              </a:rPr>
              <a:t>Список использованных источников</a:t>
            </a:r>
          </a:p>
        </p:txBody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>
          <a:xfrm>
            <a:off x="179388" y="1025525"/>
            <a:ext cx="8785225" cy="5572125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>
                <a:latin typeface="Arial" charset="0"/>
                <a:cs typeface="Arial" charset="0"/>
              </a:rPr>
              <a:t>Шаблон для презентации </a:t>
            </a:r>
            <a:r>
              <a:rPr lang="ru-RU" sz="2400" smtClean="0">
                <a:latin typeface="Arial" charset="0"/>
                <a:cs typeface="Arial" charset="0"/>
                <a:hlinkClick r:id="rId2"/>
              </a:rPr>
              <a:t>http://elenaranko.ucoz.ru/load/</a:t>
            </a:r>
            <a:endParaRPr lang="ru-RU" sz="2400" smtClean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ru-RU" sz="2400" smtClean="0">
                <a:latin typeface="Arial" charset="0"/>
                <a:cs typeface="Arial" charset="0"/>
              </a:rPr>
              <a:t>1-й портрет В.В. Маяковского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Arial" charset="0"/>
                <a:cs typeface="Arial" charset="0"/>
                <a:hlinkClick r:id="rId3"/>
              </a:rPr>
              <a:t>http://iessay.ru/public/page_images/1192/mayakovsky.jpg</a:t>
            </a:r>
            <a:endParaRPr lang="ru-RU" sz="2400" smtClean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ru-RU" sz="2400" smtClean="0">
                <a:latin typeface="Arial" charset="0"/>
                <a:cs typeface="Arial" charset="0"/>
              </a:rPr>
              <a:t>2-й портрет В.В. Маяковского </a:t>
            </a:r>
            <a:r>
              <a:rPr lang="ru-RU" sz="2400" smtClean="0">
                <a:latin typeface="Arial" charset="0"/>
                <a:cs typeface="Arial" charset="0"/>
                <a:hlinkClick r:id="rId4"/>
              </a:rPr>
              <a:t>http://allwomanday.ru/misc/i/gallery/13848/363631.jpg?1396345445699</a:t>
            </a:r>
            <a:endParaRPr lang="ru-RU" sz="2400" smtClean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ru-RU" sz="2400" smtClean="0">
                <a:latin typeface="Arial" charset="0"/>
                <a:cs typeface="Arial" charset="0"/>
              </a:rPr>
              <a:t>Обложка сборника «Пощёчина общественному вкусу»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Arial" charset="0"/>
                <a:cs typeface="Arial" charset="0"/>
                <a:hlinkClick r:id="rId5"/>
              </a:rPr>
              <a:t>http://otdih72.ru/uploads/events/769cdb48dfdc5e6a2e338d2f8ff1109c.jpg</a:t>
            </a:r>
            <a:endParaRPr lang="ru-RU" sz="2400" smtClean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ru-RU" sz="2400" smtClean="0">
                <a:latin typeface="Arial" charset="0"/>
                <a:cs typeface="Arial" charset="0"/>
              </a:rPr>
              <a:t>Плакат В. Маяковского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Arial" charset="0"/>
                <a:cs typeface="Arial" charset="0"/>
                <a:hlinkClick r:id="rId6"/>
              </a:rPr>
              <a:t>http://www.elektrozavod.ru/sites/default/files/images/news/13/07/18/slogan_2.jpg</a:t>
            </a:r>
            <a:endParaRPr lang="ru-RU" sz="2400" smtClean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Arial" charset="0"/>
                <a:cs typeface="Arial" charset="0"/>
              </a:rPr>
              <a:t>3-й портрет В.В. Маяковского </a:t>
            </a:r>
            <a:r>
              <a:rPr lang="ru-RU" sz="2400" smtClean="0">
                <a:latin typeface="Arial" charset="0"/>
                <a:cs typeface="Arial" charset="0"/>
                <a:hlinkClick r:id="rId7"/>
              </a:rPr>
              <a:t>http://tramvaiiskusstv.ru/media/k2/galleries/176/21.jpg</a:t>
            </a:r>
            <a:endParaRPr lang="ru-RU" sz="24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body" idx="4294967295"/>
          </p:nvPr>
        </p:nvSpPr>
        <p:spPr>
          <a:xfrm>
            <a:off x="468313" y="692150"/>
            <a:ext cx="8351837" cy="5173663"/>
          </a:xfrm>
        </p:spPr>
        <p:txBody>
          <a:bodyPr/>
          <a:lstStyle/>
          <a:p>
            <a:pPr marL="609600" indent="-609600" algn="ctr">
              <a:buFont typeface="Arial" charset="0"/>
              <a:buNone/>
            </a:pPr>
            <a:r>
              <a:rPr lang="ru-RU" sz="2800" b="1" smtClean="0">
                <a:solidFill>
                  <a:srgbClr val="FF3300"/>
                </a:solidFill>
                <a:latin typeface="Arial" charset="0"/>
                <a:cs typeface="Arial" charset="0"/>
              </a:rPr>
              <a:t>Содержание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Разминка «Узнай произведение» (4-9 слайд)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Тест (10-17 слайд)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Творческое задание №1 (18 слайд)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Творческое задание №2 (19-20 слайд)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ru-RU" sz="2400" b="1" smtClean="0">
                <a:latin typeface="Arial" charset="0"/>
                <a:cs typeface="Arial" charset="0"/>
              </a:rPr>
              <a:t>Список использованных источников (21 слайд) </a:t>
            </a:r>
          </a:p>
          <a:p>
            <a:pPr marL="609600" indent="-609600">
              <a:buFont typeface="Arial" charset="0"/>
              <a:buAutoNum type="arabicPeriod"/>
            </a:pPr>
            <a:endParaRPr lang="ru-RU" sz="2400" b="1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/>
          </p:cNvSpPr>
          <p:nvPr>
            <p:ph type="title" idx="4294967295"/>
          </p:nvPr>
        </p:nvSpPr>
        <p:spPr>
          <a:xfrm>
            <a:off x="287338" y="549275"/>
            <a:ext cx="8856662" cy="1143000"/>
          </a:xfrm>
        </p:spPr>
        <p:txBody>
          <a:bodyPr/>
          <a:lstStyle/>
          <a:p>
            <a:r>
              <a:rPr lang="ru-RU" sz="3600" b="1" smtClean="0">
                <a:latin typeface="Arial" charset="0"/>
                <a:cs typeface="Arial" charset="0"/>
              </a:rPr>
              <a:t>Разминка «Узнай произведение»</a:t>
            </a:r>
          </a:p>
        </p:txBody>
      </p:sp>
      <p:sp>
        <p:nvSpPr>
          <p:cNvPr id="14343" name="Rectangle 7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  <a:solidFill>
            <a:schemeClr val="bg1"/>
          </a:solidFill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Я сразу смазал карту будня,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Плеснувши краску из стакана;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Я показал на блюде студня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Косые скулы океана.</a:t>
            </a:r>
            <a:r>
              <a:rPr lang="ru-RU" sz="2800" smtClean="0"/>
              <a:t> </a:t>
            </a:r>
          </a:p>
        </p:txBody>
      </p:sp>
      <p:pic>
        <p:nvPicPr>
          <p:cNvPr id="14344" name="Picture 8" descr="mayakovsky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823913" y="1600200"/>
            <a:ext cx="3305175" cy="4525963"/>
          </a:xfrm>
        </p:spPr>
      </p:pic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4643438" y="5373688"/>
            <a:ext cx="4076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rgbClr val="FF3300"/>
                </a:solidFill>
              </a:rPr>
              <a:t>Ответ:</a:t>
            </a:r>
            <a:r>
              <a:rPr lang="ru-RU" b="1"/>
              <a:t> «А вы могли бы?»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xfrm>
            <a:off x="287338" y="549275"/>
            <a:ext cx="8856662" cy="1143000"/>
          </a:xfrm>
        </p:spPr>
        <p:txBody>
          <a:bodyPr/>
          <a:lstStyle/>
          <a:p>
            <a:r>
              <a:rPr lang="ru-RU" sz="3600" b="1" smtClean="0">
                <a:latin typeface="Arial" charset="0"/>
                <a:cs typeface="Arial" charset="0"/>
              </a:rPr>
              <a:t>Разминка «Узнай произведение»</a:t>
            </a:r>
          </a:p>
        </p:txBody>
      </p:sp>
      <p:sp>
        <p:nvSpPr>
          <p:cNvPr id="20483" name="Rectangle 3"/>
          <p:cNvSpPr>
            <a:spLocks noGrp="1"/>
          </p:cNvSpPr>
          <p:nvPr>
            <p:ph type="body" sz="half" idx="2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Послушайте!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Ведь если звёзды зажигают -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Значит это кому-нибудь нужно?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Значит - это необходимо,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Чтобы каждый вечер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Над крышами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Загоралась хоть одна звезда?!</a:t>
            </a:r>
            <a:r>
              <a:rPr lang="ru-RU" sz="2400" smtClean="0"/>
              <a:t> </a:t>
            </a:r>
          </a:p>
        </p:txBody>
      </p:sp>
      <p:pic>
        <p:nvPicPr>
          <p:cNvPr id="20484" name="Picture 4" descr="mayakovsk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3913" y="1600200"/>
            <a:ext cx="3305175" cy="4525963"/>
          </a:xfrm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643438" y="5805488"/>
            <a:ext cx="403225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3300"/>
                </a:solidFill>
              </a:rPr>
              <a:t>Ответ:</a:t>
            </a:r>
            <a:r>
              <a:rPr lang="ru-RU" b="1"/>
              <a:t> «Послушайте!»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xfrm>
            <a:off x="287338" y="549275"/>
            <a:ext cx="8856662" cy="1143000"/>
          </a:xfrm>
        </p:spPr>
        <p:txBody>
          <a:bodyPr/>
          <a:lstStyle/>
          <a:p>
            <a:r>
              <a:rPr lang="ru-RU" sz="3600" b="1" smtClean="0">
                <a:latin typeface="Arial" charset="0"/>
                <a:cs typeface="Arial" charset="0"/>
              </a:rPr>
              <a:t>Разминка «Узнай произведение»</a:t>
            </a:r>
          </a:p>
        </p:txBody>
      </p:sp>
      <p:sp>
        <p:nvSpPr>
          <p:cNvPr id="21507" name="Rectangle 3"/>
          <p:cNvSpPr>
            <a:spLocks noGrp="1"/>
          </p:cNvSpPr>
          <p:nvPr>
            <p:ph type="body" sz="half" idx="2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«Лошадь, не надо. Лошадь, слушайте -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чего вы думаете, что вы их плоше?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Деточка,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все мы немножко лошади,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каждый из нас по-своему лошадь» </a:t>
            </a:r>
          </a:p>
        </p:txBody>
      </p:sp>
      <p:pic>
        <p:nvPicPr>
          <p:cNvPr id="21508" name="Picture 4" descr="mayakovsk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3913" y="1600200"/>
            <a:ext cx="3305175" cy="4525963"/>
          </a:xfrm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4643438" y="5483225"/>
            <a:ext cx="403225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b="1">
                <a:solidFill>
                  <a:srgbClr val="FF3300"/>
                </a:solidFill>
              </a:rPr>
              <a:t>Ответ:</a:t>
            </a:r>
            <a:r>
              <a:rPr lang="ru-RU" b="1"/>
              <a:t> «Хорошее отношение к лошадям»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>
          <a:xfrm>
            <a:off x="287338" y="549275"/>
            <a:ext cx="8856662" cy="1143000"/>
          </a:xfrm>
        </p:spPr>
        <p:txBody>
          <a:bodyPr/>
          <a:lstStyle/>
          <a:p>
            <a:r>
              <a:rPr lang="ru-RU" sz="3600" b="1" smtClean="0">
                <a:latin typeface="Arial" charset="0"/>
                <a:cs typeface="Arial" charset="0"/>
              </a:rPr>
              <a:t>Разминка «Узнай произведение»</a:t>
            </a:r>
          </a:p>
        </p:txBody>
      </p:sp>
      <p:sp>
        <p:nvSpPr>
          <p:cNvPr id="22531" name="Rectangle 3"/>
          <p:cNvSpPr>
            <a:spLocks noGrp="1"/>
          </p:cNvSpPr>
          <p:nvPr>
            <p:ph type="body" sz="half" idx="2"/>
          </p:nvPr>
        </p:nvSpPr>
        <p:spPr>
          <a:xfrm>
            <a:off x="4643438" y="1412875"/>
            <a:ext cx="4038600" cy="4525963"/>
          </a:xfrm>
          <a:solidFill>
            <a:schemeClr val="bg1"/>
          </a:solidFill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Светить всегда,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светить везде,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до дней последних донца,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светить -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и никаких гвоздей!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Вот лозунг мой -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и солнца!</a:t>
            </a:r>
            <a:r>
              <a:rPr lang="ru-RU" sz="2400" smtClean="0"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22532" name="Picture 4" descr="mayakovsk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3913" y="1600200"/>
            <a:ext cx="3305175" cy="4525963"/>
          </a:xfrm>
        </p:spPr>
      </p:pic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4643438" y="4941888"/>
            <a:ext cx="4040187" cy="15525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b="1">
                <a:solidFill>
                  <a:srgbClr val="FF3300"/>
                </a:solidFill>
              </a:rPr>
              <a:t>Ответ:</a:t>
            </a:r>
            <a:r>
              <a:rPr lang="ru-RU" b="1"/>
              <a:t> «Необычайное приключение, бывшее с В. Маяковским летом на даче»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287338" y="549275"/>
            <a:ext cx="8856662" cy="1143000"/>
          </a:xfrm>
        </p:spPr>
        <p:txBody>
          <a:bodyPr/>
          <a:lstStyle/>
          <a:p>
            <a:r>
              <a:rPr lang="ru-RU" sz="3600" b="1" smtClean="0">
                <a:latin typeface="Arial" charset="0"/>
                <a:cs typeface="Arial" charset="0"/>
              </a:rPr>
              <a:t>Разминка «Узнай произведение»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sz="half" idx="2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Утро раннее,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Мечтой встречаю рассвет ранний: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"О, хотя бы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еще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одно заседание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относительно искоренения всех заседаний!" </a:t>
            </a:r>
          </a:p>
        </p:txBody>
      </p:sp>
      <p:pic>
        <p:nvPicPr>
          <p:cNvPr id="24580" name="Picture 4" descr="mayakovsk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3913" y="1600200"/>
            <a:ext cx="3305175" cy="4525963"/>
          </a:xfrm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4643438" y="5373688"/>
            <a:ext cx="403225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3300"/>
                </a:solidFill>
              </a:rPr>
              <a:t>Ответ:</a:t>
            </a:r>
            <a:r>
              <a:rPr lang="ru-RU" b="1"/>
              <a:t> «Прозаседавшиеся»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287338" y="549275"/>
            <a:ext cx="8856662" cy="1143000"/>
          </a:xfrm>
        </p:spPr>
        <p:txBody>
          <a:bodyPr/>
          <a:lstStyle/>
          <a:p>
            <a:r>
              <a:rPr lang="ru-RU" sz="3600" b="1" smtClean="0">
                <a:latin typeface="Arial" charset="0"/>
                <a:cs typeface="Arial" charset="0"/>
              </a:rPr>
              <a:t>Разминка «Узнай произведение»</a:t>
            </a:r>
          </a:p>
        </p:txBody>
      </p:sp>
      <p:sp>
        <p:nvSpPr>
          <p:cNvPr id="25603" name="Rectangle 3"/>
          <p:cNvSpPr>
            <a:spLocks noGrp="1"/>
          </p:cNvSpPr>
          <p:nvPr>
            <p:ph type="body" sz="half" idx="2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Разворачивайтесь в марше!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Словесной не место кляузе.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Тише, ораторы!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Ваше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слово,</a:t>
            </a:r>
          </a:p>
          <a:p>
            <a:pPr>
              <a:buFont typeface="Arial" charset="0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товарищ маузер.</a:t>
            </a:r>
          </a:p>
        </p:txBody>
      </p:sp>
      <p:pic>
        <p:nvPicPr>
          <p:cNvPr id="25604" name="Picture 4" descr="mayakovsk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3913" y="1600200"/>
            <a:ext cx="3305175" cy="4525963"/>
          </a:xfrm>
        </p:spPr>
      </p:pic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4716463" y="5229225"/>
            <a:ext cx="3600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3300"/>
                </a:solidFill>
              </a:rPr>
              <a:t>Ответ:</a:t>
            </a:r>
            <a:r>
              <a:rPr lang="ru-RU" b="1"/>
              <a:t> «Левый марш»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731</Words>
  <Application>Microsoft Office PowerPoint</Application>
  <PresentationFormat>Экран (4:3)</PresentationFormat>
  <Paragraphs>150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Georgia</vt:lpstr>
      <vt:lpstr>Trebuchet MS</vt:lpstr>
      <vt:lpstr>Тема Office</vt:lpstr>
      <vt:lpstr>Урок литературы  Письменный опрос по творчеству В.В. Маяковского</vt:lpstr>
      <vt:lpstr>Презентация PowerPoint</vt:lpstr>
      <vt:lpstr>Презентация PowerPoint</vt:lpstr>
      <vt:lpstr>Разминка «Узнай произведение»</vt:lpstr>
      <vt:lpstr>Разминка «Узнай произведение»</vt:lpstr>
      <vt:lpstr>Разминка «Узнай произведение»</vt:lpstr>
      <vt:lpstr>Разминка «Узнай произведение»</vt:lpstr>
      <vt:lpstr>Разминка «Узнай произведение»</vt:lpstr>
      <vt:lpstr>Разминка «Узнай произведение»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ТВОРЧЕСКОЕ ЗАДАНИЕ №1</vt:lpstr>
      <vt:lpstr>ТВОРЧЕСКОЕ ЗАДАНИЕ №2</vt:lpstr>
      <vt:lpstr>ПРИМЕР СИНКВЕЙНА</vt:lpstr>
      <vt:lpstr>Список использованных источников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XXXXX</cp:lastModifiedBy>
  <cp:revision>21</cp:revision>
  <dcterms:created xsi:type="dcterms:W3CDTF">2013-08-20T22:02:58Z</dcterms:created>
  <dcterms:modified xsi:type="dcterms:W3CDTF">2021-03-18T13:40:09Z</dcterms:modified>
</cp:coreProperties>
</file>