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60" r:id="rId5"/>
    <p:sldId id="259" r:id="rId6"/>
    <p:sldId id="261" r:id="rId7"/>
    <p:sldId id="264" r:id="rId8"/>
    <p:sldId id="263" r:id="rId9"/>
    <p:sldId id="262" r:id="rId10"/>
    <p:sldId id="265" r:id="rId11"/>
    <p:sldId id="266" r:id="rId12"/>
    <p:sldId id="267" r:id="rId13"/>
    <p:sldId id="271" r:id="rId14"/>
    <p:sldId id="268" r:id="rId15"/>
    <p:sldId id="269" r:id="rId16"/>
    <p:sldId id="270" r:id="rId17"/>
    <p:sldId id="272" r:id="rId18"/>
    <p:sldId id="273" r:id="rId19"/>
    <p:sldId id="274" r:id="rId2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66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1406E6CD-3FCD-46FD-8AA5-9D4DBDAF32A9}" type="datetimeFigureOut">
              <a:rPr lang="ru-RU"/>
              <a:pPr>
                <a:defRPr/>
              </a:pPr>
              <a:t>06.04.2021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231F326F-98C1-4F1C-9B82-49A9AB28C4D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543112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DAF305-A5D4-46F1-A9E0-569D892F8180}" type="datetimeFigureOut">
              <a:rPr lang="ru-RU"/>
              <a:pPr>
                <a:defRPr/>
              </a:pPr>
              <a:t>06.04.2021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B2CAA8-08C0-4E15-ACD2-1AC56D45903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856340-7972-4D8A-B043-8855F908F82A}" type="datetimeFigureOut">
              <a:rPr lang="ru-RU"/>
              <a:pPr>
                <a:defRPr/>
              </a:pPr>
              <a:t>06.04.2021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33DCA8-76A0-447E-A55C-E96E3557D0F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768B09-CA7E-4EFC-A749-990AEE40876F}" type="datetimeFigureOut">
              <a:rPr lang="ru-RU"/>
              <a:pPr>
                <a:defRPr/>
              </a:pPr>
              <a:t>06.04.2021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751C12-91EC-4A57-B35A-F026B3375B3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53DE84-26DA-4D0E-837A-EBCD5AADDA92}" type="datetimeFigureOut">
              <a:rPr lang="ru-RU"/>
              <a:pPr>
                <a:defRPr/>
              </a:pPr>
              <a:t>06.04.2021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1BD228-95F4-46CD-88F6-B3628A2834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A9817E-D040-49E6-B1F7-F1B4F8B45DD2}" type="datetimeFigureOut">
              <a:rPr lang="ru-RU"/>
              <a:pPr>
                <a:defRPr/>
              </a:pPr>
              <a:t>06.04.2021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29AC05-D4AA-4D66-B73F-3667277788E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3AB62A-1C71-440C-B415-7F9221713DEA}" type="datetimeFigureOut">
              <a:rPr lang="ru-RU"/>
              <a:pPr>
                <a:defRPr/>
              </a:pPr>
              <a:t>06.04.2021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DB9F6-F52A-4C03-9E9B-EA2E57DCCC3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5D29BD-6ED2-4E4A-AB20-6EF4F1F443AC}" type="datetimeFigureOut">
              <a:rPr lang="ru-RU"/>
              <a:pPr>
                <a:defRPr/>
              </a:pPr>
              <a:t>06.04.2021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D2603F-4104-4521-8F91-920849183F9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3CB489-895D-496B-AECA-8421A457BDB2}" type="datetimeFigureOut">
              <a:rPr lang="ru-RU"/>
              <a:pPr>
                <a:defRPr/>
              </a:pPr>
              <a:t>06.04.2021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F451D5-F777-40C6-9D17-A707D65A9D8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72D598-2B1F-4F8E-B8A2-141F912A2581}" type="datetimeFigureOut">
              <a:rPr lang="ru-RU"/>
              <a:pPr>
                <a:defRPr/>
              </a:pPr>
              <a:t>06.04.2021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23BD33-D132-4042-8EBD-741B7B16DC0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661BDE-7704-4495-BE60-C2E0A7DA21F9}" type="datetimeFigureOut">
              <a:rPr lang="ru-RU"/>
              <a:pPr>
                <a:defRPr/>
              </a:pPr>
              <a:t>06.04.2021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C63064-FC1E-40D8-A49F-132F4696DF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C45911-EE83-4292-8DCE-8D8FD7F11259}" type="datetimeFigureOut">
              <a:rPr lang="ru-RU"/>
              <a:pPr>
                <a:defRPr/>
              </a:pPr>
              <a:t>06.04.2021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6AC68D-017C-48CC-B666-9BB7BB54FA5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25F1029-7FDF-4FA4-87B5-4F3623E6D183}" type="datetimeFigureOut">
              <a:rPr lang="ru-RU"/>
              <a:pPr>
                <a:defRPr/>
              </a:pPr>
              <a:t>06.04.2021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3C5E8D5-2F63-4D91-964B-C4C8B183ED6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mtClean="0">
                <a:solidFill>
                  <a:srgbClr val="C00000"/>
                </a:solidFill>
              </a:rPr>
              <a:t>Жизнь и творчество </a:t>
            </a:r>
            <a:br>
              <a:rPr lang="ru-RU" smtClean="0">
                <a:solidFill>
                  <a:srgbClr val="C00000"/>
                </a:solidFill>
              </a:rPr>
            </a:br>
            <a:r>
              <a:rPr lang="ru-RU" smtClean="0">
                <a:solidFill>
                  <a:srgbClr val="C00000"/>
                </a:solidFill>
              </a:rPr>
              <a:t>В.В. Набокова.     </a:t>
            </a:r>
          </a:p>
        </p:txBody>
      </p:sp>
      <p:sp>
        <p:nvSpPr>
          <p:cNvPr id="2051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929063"/>
            <a:ext cx="6400800" cy="1928812"/>
          </a:xfrm>
        </p:spPr>
        <p:txBody>
          <a:bodyPr/>
          <a:lstStyle/>
          <a:p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Урок – лекция</a:t>
            </a:r>
          </a:p>
          <a:p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литературе</a:t>
            </a:r>
            <a:endPara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Содержимое 2"/>
          <p:cNvSpPr>
            <a:spLocks noGrp="1"/>
          </p:cNvSpPr>
          <p:nvPr>
            <p:ph idx="4294967295"/>
          </p:nvPr>
        </p:nvSpPr>
        <p:spPr>
          <a:xfrm>
            <a:off x="0" y="1600200"/>
            <a:ext cx="8229600" cy="4525963"/>
          </a:xfrm>
        </p:spPr>
        <p:txBody>
          <a:bodyPr/>
          <a:lstStyle/>
          <a:p>
            <a:r>
              <a:rPr lang="ru-RU" smtClean="0"/>
              <a:t> </a:t>
            </a:r>
          </a:p>
        </p:txBody>
      </p:sp>
      <p:pic>
        <p:nvPicPr>
          <p:cNvPr id="3075" name="Picture 2" descr="D:\Мои документы\Мои рисунки\2011\morskaya_4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86125" y="285750"/>
            <a:ext cx="5543550" cy="4214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6" name="TextBox 4"/>
          <p:cNvSpPr txBox="1">
            <a:spLocks noChangeArrowheads="1"/>
          </p:cNvSpPr>
          <p:nvPr/>
        </p:nvSpPr>
        <p:spPr bwMode="auto">
          <a:xfrm>
            <a:off x="3571875" y="4929188"/>
            <a:ext cx="5630863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solidFill>
                  <a:srgbClr val="FF0000"/>
                </a:solidFill>
                <a:latin typeface="Calibri" pitchFamily="34" charset="0"/>
              </a:rPr>
              <a:t>Дом </a:t>
            </a:r>
            <a:r>
              <a:rPr lang="ru-RU">
                <a:solidFill>
                  <a:srgbClr val="C00000"/>
                </a:solidFill>
                <a:latin typeface="Calibri" pitchFamily="34" charset="0"/>
              </a:rPr>
              <a:t>в Санкт – Петербурге на Большой Морской улице, </a:t>
            </a:r>
          </a:p>
          <a:p>
            <a:r>
              <a:rPr lang="ru-RU">
                <a:solidFill>
                  <a:srgbClr val="C00000"/>
                </a:solidFill>
                <a:latin typeface="Calibri" pitchFamily="34" charset="0"/>
              </a:rPr>
              <a:t>где 22 апреля 1899 года родился Владимир </a:t>
            </a:r>
          </a:p>
          <a:p>
            <a:r>
              <a:rPr lang="ru-RU">
                <a:solidFill>
                  <a:srgbClr val="C00000"/>
                </a:solidFill>
                <a:latin typeface="Calibri" pitchFamily="34" charset="0"/>
              </a:rPr>
              <a:t>Владимирович Набоков. </a:t>
            </a:r>
            <a:endParaRPr lang="ru-RU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3077" name="TextBox 5"/>
          <p:cNvSpPr txBox="1">
            <a:spLocks noChangeArrowheads="1"/>
          </p:cNvSpPr>
          <p:nvPr/>
        </p:nvSpPr>
        <p:spPr bwMode="auto">
          <a:xfrm>
            <a:off x="357188" y="1143000"/>
            <a:ext cx="3267075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latin typeface="Times New Roman" pitchFamily="18" charset="0"/>
                <a:cs typeface="Times New Roman" pitchFamily="18" charset="0"/>
              </a:rPr>
              <a:t>В канавы скрылся снег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со склонов,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и петербургская весна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волнения и анемонов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и первых бабочек полна.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Но мне не надо 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прошлогодних,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увядших за зиму ванесс,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лимонниц никуда негодных,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летящих сквозь прозрачный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лес.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Зато уж высмотрю четыре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прелестных газовых крыла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нежнейшей пяденицы 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в мире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средь пятен белого ствола.       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" descr="D:\Мои документы\Мои рисунки\2011\g17_03_ful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25" y="214313"/>
            <a:ext cx="3748088" cy="5297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TextBox 3"/>
          <p:cNvSpPr txBox="1">
            <a:spLocks noChangeArrowheads="1"/>
          </p:cNvSpPr>
          <p:nvPr/>
        </p:nvSpPr>
        <p:spPr bwMode="auto">
          <a:xfrm>
            <a:off x="5000625" y="5786438"/>
            <a:ext cx="3675063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solidFill>
                  <a:srgbClr val="C00000"/>
                </a:solidFill>
                <a:latin typeface="Calibri" pitchFamily="34" charset="0"/>
              </a:rPr>
              <a:t>В.Д. Набоков и Е. Рукавишникова – </a:t>
            </a:r>
          </a:p>
          <a:p>
            <a:r>
              <a:rPr lang="ru-RU">
                <a:solidFill>
                  <a:srgbClr val="C00000"/>
                </a:solidFill>
                <a:latin typeface="Calibri" pitchFamily="34" charset="0"/>
              </a:rPr>
              <a:t>родители писателя. </a:t>
            </a:r>
          </a:p>
        </p:txBody>
      </p:sp>
      <p:sp>
        <p:nvSpPr>
          <p:cNvPr id="4100" name="TextBox 4"/>
          <p:cNvSpPr txBox="1">
            <a:spLocks noChangeArrowheads="1"/>
          </p:cNvSpPr>
          <p:nvPr/>
        </p:nvSpPr>
        <p:spPr bwMode="auto">
          <a:xfrm>
            <a:off x="500063" y="1143000"/>
            <a:ext cx="3230562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latin typeface="Calibri" pitchFamily="34" charset="0"/>
              </a:rPr>
              <a:t>О, первого велосипеда</a:t>
            </a:r>
          </a:p>
          <a:p>
            <a:r>
              <a:rPr lang="ru-RU">
                <a:latin typeface="Calibri" pitchFamily="34" charset="0"/>
              </a:rPr>
              <a:t>великолепье, вышина;</a:t>
            </a:r>
          </a:p>
          <a:p>
            <a:r>
              <a:rPr lang="ru-RU">
                <a:latin typeface="Calibri" pitchFamily="34" charset="0"/>
              </a:rPr>
              <a:t>на раме «Дукс» или «Победа»;</a:t>
            </a:r>
          </a:p>
          <a:p>
            <a:r>
              <a:rPr lang="ru-RU">
                <a:latin typeface="Calibri" pitchFamily="34" charset="0"/>
              </a:rPr>
              <a:t>надутой шины тишина.</a:t>
            </a:r>
          </a:p>
          <a:p>
            <a:r>
              <a:rPr lang="ru-RU">
                <a:latin typeface="Calibri" pitchFamily="34" charset="0"/>
              </a:rPr>
              <a:t>Дрожанье и вилы в аллее,</a:t>
            </a:r>
          </a:p>
          <a:p>
            <a:r>
              <a:rPr lang="ru-RU">
                <a:latin typeface="Calibri" pitchFamily="34" charset="0"/>
              </a:rPr>
              <a:t>где блики по рукам скользят,</a:t>
            </a:r>
          </a:p>
          <a:p>
            <a:r>
              <a:rPr lang="ru-RU">
                <a:latin typeface="Calibri" pitchFamily="34" charset="0"/>
              </a:rPr>
              <a:t>где насыпи кротов чернеют</a:t>
            </a:r>
          </a:p>
          <a:p>
            <a:r>
              <a:rPr lang="ru-RU">
                <a:latin typeface="Calibri" pitchFamily="34" charset="0"/>
              </a:rPr>
              <a:t>и низвержением грозят.</a:t>
            </a:r>
          </a:p>
          <a:p>
            <a:r>
              <a:rPr lang="ru-RU">
                <a:latin typeface="Calibri" pitchFamily="34" charset="0"/>
              </a:rPr>
              <a:t>А завтра пролетаешь через,</a:t>
            </a:r>
          </a:p>
          <a:p>
            <a:r>
              <a:rPr lang="ru-RU">
                <a:latin typeface="Calibri" pitchFamily="34" charset="0"/>
              </a:rPr>
              <a:t>и как во сне поддержки нет,</a:t>
            </a:r>
          </a:p>
          <a:p>
            <a:r>
              <a:rPr lang="ru-RU">
                <a:latin typeface="Calibri" pitchFamily="34" charset="0"/>
              </a:rPr>
              <a:t>и этой пустоте доверясь,</a:t>
            </a:r>
          </a:p>
          <a:p>
            <a:r>
              <a:rPr lang="ru-RU">
                <a:latin typeface="Calibri" pitchFamily="34" charset="0"/>
              </a:rPr>
              <a:t>не падает велосипед.  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Мои документы\Мои рисунки\2011\01_chil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0563" y="571500"/>
            <a:ext cx="41402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TextBox 2"/>
          <p:cNvSpPr txBox="1">
            <a:spLocks noChangeArrowheads="1"/>
          </p:cNvSpPr>
          <p:nvPr/>
        </p:nvSpPr>
        <p:spPr bwMode="auto">
          <a:xfrm>
            <a:off x="4572000" y="4357688"/>
            <a:ext cx="29051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Володе Набокову  один год.</a:t>
            </a:r>
          </a:p>
        </p:txBody>
      </p:sp>
      <p:sp>
        <p:nvSpPr>
          <p:cNvPr id="5124" name="TextBox 3"/>
          <p:cNvSpPr txBox="1">
            <a:spLocks noChangeArrowheads="1"/>
          </p:cNvSpPr>
          <p:nvPr/>
        </p:nvSpPr>
        <p:spPr bwMode="auto">
          <a:xfrm>
            <a:off x="642938" y="1071563"/>
            <a:ext cx="3122612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latin typeface="Times New Roman" pitchFamily="18" charset="0"/>
                <a:cs typeface="Times New Roman" pitchFamily="18" charset="0"/>
              </a:rPr>
              <a:t>Мяч закатился мой под нянин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комод, и на полу свеча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тень за концы берет и тянет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туда – сюда, но нет мяча.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Потом там кочерга кривая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гуляет и грохочет зря – 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и пуговицу выбивает,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а погодя полсухаря.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Но вот выскакивает сам он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в трепещущую темноту, - 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через всю комнату, и прямо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под неприступную тахту.    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Мои документы\Мои рисунки\2011\map_dach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7750" y="214313"/>
            <a:ext cx="3943350" cy="5078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Рамка 2"/>
          <p:cNvSpPr/>
          <p:nvPr/>
        </p:nvSpPr>
        <p:spPr>
          <a:xfrm>
            <a:off x="7786688" y="2643188"/>
            <a:ext cx="914400" cy="914400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6148" name="TextBox 3"/>
          <p:cNvSpPr txBox="1">
            <a:spLocks noChangeArrowheads="1"/>
          </p:cNvSpPr>
          <p:nvPr/>
        </p:nvSpPr>
        <p:spPr bwMode="auto">
          <a:xfrm>
            <a:off x="4929188" y="5715000"/>
            <a:ext cx="41084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Карта окрестностей Санкт – Петербурга</a:t>
            </a:r>
          </a:p>
          <a:p>
            <a:r>
              <a:rPr lang="ru-RU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 указанием имения Набоковых.</a:t>
            </a:r>
          </a:p>
        </p:txBody>
      </p:sp>
      <p:sp>
        <p:nvSpPr>
          <p:cNvPr id="6149" name="TextBox 4"/>
          <p:cNvSpPr txBox="1">
            <a:spLocks noChangeArrowheads="1"/>
          </p:cNvSpPr>
          <p:nvPr/>
        </p:nvSpPr>
        <p:spPr bwMode="auto">
          <a:xfrm>
            <a:off x="642938" y="1214438"/>
            <a:ext cx="3386137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Times New Roman" pitchFamily="18" charset="0"/>
                <a:cs typeface="Times New Roman" pitchFamily="18" charset="0"/>
              </a:rPr>
              <a:t>Помчал на дачу паровоз.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Толпою легкой, оробелой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стволы взбегают на откос: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дым засквозил волною белой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в апрельской пестроте берез.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В вагоне бархатный диванчик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еще без летнего чехла.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У рельс на желтый одуванчик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садится первая пчела.</a:t>
            </a:r>
          </a:p>
          <a:p>
            <a:endParaRPr lang="ru-RU">
              <a:latin typeface="Times New Roman" pitchFamily="18" charset="0"/>
              <a:cs typeface="Times New Roman" pitchFamily="18" charset="0"/>
            </a:endParaRP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Где был сугроб, теперь дырявый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продолговатый островок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вдоль зеленеющей канавы: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покрылся копотью, размок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весною пахнущий снежок…      </a:t>
            </a:r>
          </a:p>
        </p:txBody>
      </p:sp>
      <p:sp>
        <p:nvSpPr>
          <p:cNvPr id="6150" name="TextBox 5"/>
          <p:cNvSpPr txBox="1">
            <a:spLocks noChangeArrowheads="1"/>
          </p:cNvSpPr>
          <p:nvPr/>
        </p:nvSpPr>
        <p:spPr bwMode="auto">
          <a:xfrm>
            <a:off x="928688" y="428625"/>
            <a:ext cx="9667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latin typeface="Times New Roman" pitchFamily="18" charset="0"/>
                <a:cs typeface="Times New Roman" pitchFamily="18" charset="0"/>
              </a:rPr>
              <a:t>ВЕСНА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Мои документы\Мои рисунки\2011\dacha_dom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86188" y="285750"/>
            <a:ext cx="4914900" cy="371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TextBox 4"/>
          <p:cNvSpPr txBox="1">
            <a:spLocks noChangeArrowheads="1"/>
          </p:cNvSpPr>
          <p:nvPr/>
        </p:nvSpPr>
        <p:spPr bwMode="auto">
          <a:xfrm>
            <a:off x="4214813" y="4500563"/>
            <a:ext cx="41878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Парк в имении Набоковых Рождествено.</a:t>
            </a:r>
          </a:p>
        </p:txBody>
      </p:sp>
      <p:sp>
        <p:nvSpPr>
          <p:cNvPr id="7172" name="TextBox 6"/>
          <p:cNvSpPr txBox="1">
            <a:spLocks noChangeArrowheads="1"/>
          </p:cNvSpPr>
          <p:nvPr/>
        </p:nvSpPr>
        <p:spPr bwMode="auto">
          <a:xfrm>
            <a:off x="285750" y="1214438"/>
            <a:ext cx="34290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Calibri" pitchFamily="34" charset="0"/>
              </a:rPr>
              <a:t>На мызу, милые! Ямщик</a:t>
            </a:r>
          </a:p>
          <a:p>
            <a:r>
              <a:rPr lang="ru-RU">
                <a:latin typeface="Calibri" pitchFamily="34" charset="0"/>
              </a:rPr>
              <a:t>вожжою овода прогонит,</a:t>
            </a:r>
          </a:p>
          <a:p>
            <a:r>
              <a:rPr lang="ru-RU">
                <a:latin typeface="Calibri" pitchFamily="34" charset="0"/>
              </a:rPr>
              <a:t>и – с Богом! Жаворонок тонет</a:t>
            </a:r>
          </a:p>
          <a:p>
            <a:r>
              <a:rPr lang="ru-RU">
                <a:latin typeface="Calibri" pitchFamily="34" charset="0"/>
              </a:rPr>
              <a:t>в звенящем небе, и велик,</a:t>
            </a:r>
          </a:p>
          <a:p>
            <a:r>
              <a:rPr lang="ru-RU">
                <a:latin typeface="Calibri" pitchFamily="34" charset="0"/>
              </a:rPr>
              <a:t>и свеж, и светел мир, омытый</a:t>
            </a:r>
          </a:p>
          <a:p>
            <a:r>
              <a:rPr lang="ru-RU">
                <a:latin typeface="Calibri" pitchFamily="34" charset="0"/>
              </a:rPr>
              <a:t>недавним ливнем: благодать,</a:t>
            </a:r>
          </a:p>
          <a:p>
            <a:r>
              <a:rPr lang="ru-RU">
                <a:latin typeface="Calibri" pitchFamily="34" charset="0"/>
              </a:rPr>
              <a:t>благоуханье. Что гадать?</a:t>
            </a:r>
          </a:p>
          <a:p>
            <a:r>
              <a:rPr lang="ru-RU">
                <a:latin typeface="Calibri" pitchFamily="34" charset="0"/>
              </a:rPr>
              <a:t>Все ясно, ясно; мне открыты</a:t>
            </a:r>
          </a:p>
          <a:p>
            <a:r>
              <a:rPr lang="ru-RU">
                <a:latin typeface="Calibri" pitchFamily="34" charset="0"/>
              </a:rPr>
              <a:t>все тайны счастья, вот оно:</a:t>
            </a:r>
          </a:p>
          <a:p>
            <a:r>
              <a:rPr lang="ru-RU">
                <a:latin typeface="Calibri" pitchFamily="34" charset="0"/>
              </a:rPr>
              <a:t>Сырой дороги блеск лиловый,</a:t>
            </a:r>
          </a:p>
          <a:p>
            <a:r>
              <a:rPr lang="ru-RU">
                <a:latin typeface="Calibri" pitchFamily="34" charset="0"/>
              </a:rPr>
              <a:t>по сторонам то куст ольховый,</a:t>
            </a:r>
          </a:p>
          <a:p>
            <a:r>
              <a:rPr lang="ru-RU">
                <a:latin typeface="Calibri" pitchFamily="34" charset="0"/>
              </a:rPr>
              <a:t>то ива, бледное пятно</a:t>
            </a:r>
          </a:p>
          <a:p>
            <a:r>
              <a:rPr lang="ru-RU">
                <a:latin typeface="Calibri" pitchFamily="34" charset="0"/>
              </a:rPr>
              <a:t>Усадьбы дальней, рощи, нивы,</a:t>
            </a:r>
          </a:p>
          <a:p>
            <a:r>
              <a:rPr lang="ru-RU">
                <a:latin typeface="Calibri" pitchFamily="34" charset="0"/>
              </a:rPr>
              <a:t>Среди колосьев васильки,</a:t>
            </a:r>
          </a:p>
          <a:p>
            <a:r>
              <a:rPr lang="ru-RU">
                <a:latin typeface="Calibri" pitchFamily="34" charset="0"/>
              </a:rPr>
              <a:t>зеленый склон, изгиб ленивый</a:t>
            </a:r>
          </a:p>
          <a:p>
            <a:r>
              <a:rPr lang="ru-RU">
                <a:latin typeface="Calibri" pitchFamily="34" charset="0"/>
              </a:rPr>
              <a:t>Знакомой тинистой реки.</a:t>
            </a:r>
          </a:p>
          <a:p>
            <a:r>
              <a:rPr lang="ru-RU">
                <a:latin typeface="Calibri" pitchFamily="34" charset="0"/>
              </a:rPr>
              <a:t>Скорее, милые!..      </a:t>
            </a:r>
          </a:p>
        </p:txBody>
      </p:sp>
      <p:sp>
        <p:nvSpPr>
          <p:cNvPr id="7173" name="TextBox 5"/>
          <p:cNvSpPr txBox="1">
            <a:spLocks noChangeArrowheads="1"/>
          </p:cNvSpPr>
          <p:nvPr/>
        </p:nvSpPr>
        <p:spPr bwMode="auto">
          <a:xfrm>
            <a:off x="785813" y="357188"/>
            <a:ext cx="9794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latin typeface="Calibri" pitchFamily="34" charset="0"/>
              </a:rPr>
              <a:t>ДОМОЙ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" descr="D:\Мои документы\Мои рисунки\2011\XOYNYCAZ885WACAGR8U3QCA3IB2BWCA2P7ER0CA2CTXD0CAH7KX4YCAOW57A1CAJPRA4BCA843VG3CA5VOU2QCAQ3WFFPCAWT71BDCAU941GPCAOF9J99CAC7S5A1CAP6RFDLCAPAO0P8CAK177OKCAV3FER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72188" y="571500"/>
            <a:ext cx="2278062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TextBox 3"/>
          <p:cNvSpPr txBox="1">
            <a:spLocks noChangeArrowheads="1"/>
          </p:cNvSpPr>
          <p:nvPr/>
        </p:nvSpPr>
        <p:spPr bwMode="auto">
          <a:xfrm>
            <a:off x="5143500" y="4071938"/>
            <a:ext cx="39243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solidFill>
                  <a:srgbClr val="FF0000"/>
                </a:solidFill>
                <a:latin typeface="Calibri" pitchFamily="34" charset="0"/>
              </a:rPr>
              <a:t>В 1911 – 1917 годах Набоков учился в </a:t>
            </a:r>
          </a:p>
          <a:p>
            <a:r>
              <a:rPr lang="ru-RU">
                <a:solidFill>
                  <a:srgbClr val="FF0000"/>
                </a:solidFill>
                <a:latin typeface="Calibri" pitchFamily="34" charset="0"/>
              </a:rPr>
              <a:t>Тенишевском училище.</a:t>
            </a:r>
          </a:p>
        </p:txBody>
      </p:sp>
      <p:sp>
        <p:nvSpPr>
          <p:cNvPr id="8196" name="TextBox 5"/>
          <p:cNvSpPr txBox="1">
            <a:spLocks noChangeArrowheads="1"/>
          </p:cNvSpPr>
          <p:nvPr/>
        </p:nvSpPr>
        <p:spPr bwMode="auto">
          <a:xfrm>
            <a:off x="357188" y="1000125"/>
            <a:ext cx="4346575" cy="369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latin typeface="Times New Roman" pitchFamily="18" charset="0"/>
                <a:cs typeface="Times New Roman" pitchFamily="18" charset="0"/>
              </a:rPr>
              <a:t>Движенье рифм и танцовщиц крылатых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есть в шахматной задаче. Посмотри: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тут белых семь, а черных только три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на световых и сумрачных квадратах.</a:t>
            </a:r>
          </a:p>
          <a:p>
            <a:endParaRPr lang="ru-RU">
              <a:latin typeface="Times New Roman" pitchFamily="18" charset="0"/>
              <a:cs typeface="Times New Roman" pitchFamily="18" charset="0"/>
            </a:endParaRP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Чернеет ферзь между коней горбатых,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и пешки в ночь впились, как янтари.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Решенья ждут и слуги, и цари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в резных венцах и высеченных латах.</a:t>
            </a:r>
          </a:p>
          <a:p>
            <a:endParaRPr lang="ru-RU">
              <a:latin typeface="Times New Roman" pitchFamily="18" charset="0"/>
              <a:cs typeface="Times New Roman" pitchFamily="18" charset="0"/>
            </a:endParaRP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Звездообразны каверзы ферзя.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Дразнящая, узорная стезя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уводит мысль, - и снова мысль во мраке.   </a:t>
            </a:r>
          </a:p>
        </p:txBody>
      </p:sp>
      <p:sp>
        <p:nvSpPr>
          <p:cNvPr id="8197" name="TextBox 7"/>
          <p:cNvSpPr txBox="1">
            <a:spLocks noChangeArrowheads="1"/>
          </p:cNvSpPr>
          <p:nvPr/>
        </p:nvSpPr>
        <p:spPr bwMode="auto">
          <a:xfrm>
            <a:off x="785813" y="357188"/>
            <a:ext cx="22304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latin typeface="Calibri" pitchFamily="34" charset="0"/>
              </a:rPr>
              <a:t>ШАХМАТНЫЙ СОНЕТ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:\Мои документы\Мои рисунки\2011\g17_05_ful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29063" y="428625"/>
            <a:ext cx="4824412" cy="335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TextBox 3"/>
          <p:cNvSpPr txBox="1">
            <a:spLocks noChangeArrowheads="1"/>
          </p:cNvSpPr>
          <p:nvPr/>
        </p:nvSpPr>
        <p:spPr bwMode="auto">
          <a:xfrm>
            <a:off x="4000500" y="4429125"/>
            <a:ext cx="4970463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solidFill>
                  <a:srgbClr val="FF0000"/>
                </a:solidFill>
                <a:latin typeface="Calibri" pitchFamily="34" charset="0"/>
              </a:rPr>
              <a:t>Вскоре после октябрьского переворота 1917 г.</a:t>
            </a:r>
          </a:p>
          <a:p>
            <a:r>
              <a:rPr lang="ru-RU">
                <a:solidFill>
                  <a:srgbClr val="FF0000"/>
                </a:solidFill>
                <a:latin typeface="Calibri" pitchFamily="34" charset="0"/>
              </a:rPr>
              <a:t>семья Набоковых перебралась в Крым, а весной</a:t>
            </a:r>
          </a:p>
          <a:p>
            <a:r>
              <a:rPr lang="ru-RU">
                <a:solidFill>
                  <a:srgbClr val="FF0000"/>
                </a:solidFill>
                <a:latin typeface="Calibri" pitchFamily="34" charset="0"/>
              </a:rPr>
              <a:t>1919 г. окончательно покинула Россию. </a:t>
            </a:r>
          </a:p>
        </p:txBody>
      </p:sp>
      <p:sp>
        <p:nvSpPr>
          <p:cNvPr id="9220" name="TextBox 4"/>
          <p:cNvSpPr txBox="1">
            <a:spLocks noChangeArrowheads="1"/>
          </p:cNvSpPr>
          <p:nvPr/>
        </p:nvSpPr>
        <p:spPr bwMode="auto">
          <a:xfrm>
            <a:off x="4143375" y="4071938"/>
            <a:ext cx="15367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solidFill>
                  <a:srgbClr val="FF0000"/>
                </a:solidFill>
                <a:latin typeface="Calibri" pitchFamily="34" charset="0"/>
              </a:rPr>
              <a:t>Рождествено.</a:t>
            </a:r>
          </a:p>
        </p:txBody>
      </p:sp>
      <p:sp>
        <p:nvSpPr>
          <p:cNvPr id="9221" name="TextBox 5"/>
          <p:cNvSpPr txBox="1">
            <a:spLocks noChangeArrowheads="1"/>
          </p:cNvSpPr>
          <p:nvPr/>
        </p:nvSpPr>
        <p:spPr bwMode="auto">
          <a:xfrm>
            <a:off x="285750" y="857250"/>
            <a:ext cx="3822700" cy="535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Times New Roman" pitchFamily="18" charset="0"/>
                <a:cs typeface="Times New Roman" pitchFamily="18" charset="0"/>
              </a:rPr>
              <a:t>Отвяжись, я тебя умоляю!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Вечер страшен, гул жизни затих.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Я беспомощен. Я умираю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от слепых наплываний твоих.</a:t>
            </a:r>
          </a:p>
          <a:p>
            <a:endParaRPr lang="ru-RU">
              <a:latin typeface="Times New Roman" pitchFamily="18" charset="0"/>
              <a:cs typeface="Times New Roman" pitchFamily="18" charset="0"/>
            </a:endParaRP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Тот, кто вольно отчизну покинул,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волен выть на вершинах о ней,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но теперь я спустился в долину,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и теперь приближаться не смей.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Навсегда я готов затаиться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и без имени жить я готов,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чтоб с тобой и во снах не сходиться,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отказаться от всяческих снов; </a:t>
            </a:r>
          </a:p>
          <a:p>
            <a:endParaRPr lang="ru-RU">
              <a:latin typeface="Times New Roman" pitchFamily="18" charset="0"/>
              <a:cs typeface="Times New Roman" pitchFamily="18" charset="0"/>
            </a:endParaRP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обескровить себя, искалечить,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Не касаться любимейших книг,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променять на любое наречье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все, что есть у меня, - мой язык…    </a:t>
            </a:r>
          </a:p>
        </p:txBody>
      </p:sp>
      <p:sp>
        <p:nvSpPr>
          <p:cNvPr id="9222" name="TextBox 7"/>
          <p:cNvSpPr txBox="1">
            <a:spLocks noChangeArrowheads="1"/>
          </p:cNvSpPr>
          <p:nvPr/>
        </p:nvSpPr>
        <p:spPr bwMode="auto">
          <a:xfrm>
            <a:off x="642938" y="214313"/>
            <a:ext cx="11731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latin typeface="Calibri" pitchFamily="34" charset="0"/>
              </a:rPr>
              <a:t>К РОССИИ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3" descr="D:\Мои документы\Мои рисунки\2011\g17_14_ful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72063" y="214313"/>
            <a:ext cx="3695700" cy="4960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TextBox 4"/>
          <p:cNvSpPr txBox="1">
            <a:spLocks noChangeArrowheads="1"/>
          </p:cNvSpPr>
          <p:nvPr/>
        </p:nvSpPr>
        <p:spPr bwMode="auto">
          <a:xfrm>
            <a:off x="4572000" y="5500688"/>
            <a:ext cx="4598988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«Красный» берег реки Оредежь, образ кото-</a:t>
            </a:r>
          </a:p>
          <a:p>
            <a:r>
              <a:rPr lang="ru-RU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го В. Набоков использовал в своем первом</a:t>
            </a:r>
          </a:p>
          <a:p>
            <a:r>
              <a:rPr lang="ru-RU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романе «Машенька».</a:t>
            </a:r>
          </a:p>
        </p:txBody>
      </p:sp>
      <p:sp>
        <p:nvSpPr>
          <p:cNvPr id="10244" name="TextBox 5"/>
          <p:cNvSpPr txBox="1">
            <a:spLocks noChangeArrowheads="1"/>
          </p:cNvSpPr>
          <p:nvPr/>
        </p:nvSpPr>
        <p:spPr bwMode="auto">
          <a:xfrm>
            <a:off x="285750" y="1143000"/>
            <a:ext cx="4721225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Times New Roman" pitchFamily="18" charset="0"/>
                <a:cs typeface="Times New Roman" pitchFamily="18" charset="0"/>
              </a:rPr>
              <a:t>Каждый помнит какую-то русскую реку,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но бессильно запнется, едва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Говорить о ней станет: даны человеку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лишь одни человечьи слова.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А ведь реки, как души, все разные… нужно,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чтоб соседу поведать о них,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знать, пожалуй, русалочий лепет жемчужный,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Изумрудную речь водяных.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Но у каждого в сердце, где клад заковала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кочевая стальная тоска,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Отзывается внятно, что сердцу, бывало,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напевала родная река… </a:t>
            </a:r>
          </a:p>
        </p:txBody>
      </p:sp>
      <p:sp>
        <p:nvSpPr>
          <p:cNvPr id="10245" name="TextBox 6"/>
          <p:cNvSpPr txBox="1">
            <a:spLocks noChangeArrowheads="1"/>
          </p:cNvSpPr>
          <p:nvPr/>
        </p:nvSpPr>
        <p:spPr bwMode="auto">
          <a:xfrm>
            <a:off x="857250" y="357188"/>
            <a:ext cx="6731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latin typeface="Calibri" pitchFamily="34" charset="0"/>
              </a:rPr>
              <a:t>РЕКА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86438" y="428625"/>
            <a:ext cx="2720975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TextBox 2"/>
          <p:cNvSpPr txBox="1">
            <a:spLocks noChangeArrowheads="1"/>
          </p:cNvSpPr>
          <p:nvPr/>
        </p:nvSpPr>
        <p:spPr bwMode="auto">
          <a:xfrm>
            <a:off x="5643563" y="4357688"/>
            <a:ext cx="33909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 1919 по 1922 год Набоков – </a:t>
            </a:r>
          </a:p>
          <a:p>
            <a:r>
              <a:rPr lang="ru-RU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студент Кембриджа.  </a:t>
            </a:r>
          </a:p>
        </p:txBody>
      </p:sp>
      <p:sp>
        <p:nvSpPr>
          <p:cNvPr id="11268" name="TextBox 3"/>
          <p:cNvSpPr txBox="1">
            <a:spLocks noChangeArrowheads="1"/>
          </p:cNvSpPr>
          <p:nvPr/>
        </p:nvSpPr>
        <p:spPr bwMode="auto">
          <a:xfrm>
            <a:off x="571500" y="1143000"/>
            <a:ext cx="4852988" cy="535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Times New Roman" pitchFamily="18" charset="0"/>
                <a:cs typeface="Times New Roman" pitchFamily="18" charset="0"/>
              </a:rPr>
              <a:t>Я видел, за тобой шел юноша, похожий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на многих; знал я все: походку, трубку, смех.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Да и таких, как ты, немало ведь, и что же,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      люблю по- разному их всех.</a:t>
            </a:r>
          </a:p>
          <a:p>
            <a:endParaRPr lang="ru-RU">
              <a:latin typeface="Times New Roman" pitchFamily="18" charset="0"/>
              <a:cs typeface="Times New Roman" pitchFamily="18" charset="0"/>
            </a:endParaRP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Увидя мой удар, уверенно-умелый,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спросила ты, следя вращающийся мяч,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Знаком ли он тебе – вон тот, в фуфайке белой,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      худой, лохматый, как скрипач.</a:t>
            </a:r>
          </a:p>
          <a:p>
            <a:endParaRPr lang="ru-RU">
              <a:latin typeface="Times New Roman" pitchFamily="18" charset="0"/>
              <a:cs typeface="Times New Roman" pitchFamily="18" charset="0"/>
            </a:endParaRP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Твой спутник отвечал, что, кажется, я родом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из дикой той страны, где каплет кровь на снег,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и, трубку пососав, заметил мимоходом,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      что я – приятный человек.</a:t>
            </a:r>
          </a:p>
          <a:p>
            <a:endParaRPr lang="ru-RU">
              <a:latin typeface="Times New Roman" pitchFamily="18" charset="0"/>
              <a:cs typeface="Times New Roman" pitchFamily="18" charset="0"/>
            </a:endParaRP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А там все прыгал мяч, и ведать не могли вы,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что вот один из тех беспечных игроков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в молчанье, по ночам, творит, неторопливый,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      созвучья для иных веков. </a:t>
            </a:r>
          </a:p>
        </p:txBody>
      </p:sp>
      <p:sp>
        <p:nvSpPr>
          <p:cNvPr id="11269" name="TextBox 4"/>
          <p:cNvSpPr txBox="1">
            <a:spLocks noChangeArrowheads="1"/>
          </p:cNvSpPr>
          <p:nvPr/>
        </p:nvSpPr>
        <p:spPr bwMode="auto">
          <a:xfrm>
            <a:off x="1143000" y="571500"/>
            <a:ext cx="17145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latin typeface="Calibri" pitchFamily="34" charset="0"/>
              </a:rPr>
              <a:t>FOOTBFLL</a:t>
            </a:r>
            <a:endParaRPr lang="ru-RU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D:\Мои документы\Мои рисунки\2011\Nabokov19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57875" y="428625"/>
            <a:ext cx="2624138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TextBox 2"/>
          <p:cNvSpPr txBox="1">
            <a:spLocks noChangeArrowheads="1"/>
          </p:cNvSpPr>
          <p:nvPr/>
        </p:nvSpPr>
        <p:spPr bwMode="auto">
          <a:xfrm>
            <a:off x="5214938" y="5357813"/>
            <a:ext cx="38671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 марте 1922 г. в Берлине правыми</a:t>
            </a:r>
          </a:p>
          <a:p>
            <a:r>
              <a:rPr lang="ru-RU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экстремистами был убит отец писа –</a:t>
            </a:r>
          </a:p>
          <a:p>
            <a:r>
              <a:rPr lang="ru-RU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теля, что потрясло Набокова и опре –</a:t>
            </a:r>
          </a:p>
          <a:p>
            <a:r>
              <a:rPr lang="ru-RU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делило его судьбу и творчество.   </a:t>
            </a:r>
          </a:p>
        </p:txBody>
      </p:sp>
      <p:sp>
        <p:nvSpPr>
          <p:cNvPr id="12292" name="TextBox 5"/>
          <p:cNvSpPr txBox="1">
            <a:spLocks noChangeArrowheads="1"/>
          </p:cNvSpPr>
          <p:nvPr/>
        </p:nvSpPr>
        <p:spPr bwMode="auto">
          <a:xfrm>
            <a:off x="1500188" y="642938"/>
            <a:ext cx="19288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Calibri" pitchFamily="34" charset="0"/>
              </a:rPr>
              <a:t>         *  *  *</a:t>
            </a:r>
          </a:p>
        </p:txBody>
      </p:sp>
      <p:sp>
        <p:nvSpPr>
          <p:cNvPr id="12293" name="TextBox 6"/>
          <p:cNvSpPr txBox="1">
            <a:spLocks noChangeArrowheads="1"/>
          </p:cNvSpPr>
          <p:nvPr/>
        </p:nvSpPr>
        <p:spPr bwMode="auto">
          <a:xfrm>
            <a:off x="642938" y="1214438"/>
            <a:ext cx="3530600" cy="397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latin typeface="Times New Roman" pitchFamily="18" charset="0"/>
                <a:cs typeface="Times New Roman" pitchFamily="18" charset="0"/>
              </a:rPr>
              <a:t>На черный бархат лист кленовый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я, как святыню, положил: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лист золотой с пыльцой пунцовой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между лиловых тонких жил.</a:t>
            </a:r>
          </a:p>
          <a:p>
            <a:endParaRPr lang="ru-RU">
              <a:latin typeface="Times New Roman" pitchFamily="18" charset="0"/>
              <a:cs typeface="Times New Roman" pitchFamily="18" charset="0"/>
            </a:endParaRP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И с ним же рядом, неизбежно,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старинный стих – его двойник,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простой, и радужный, и нежный,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в душевном сумраке возник;</a:t>
            </a:r>
          </a:p>
          <a:p>
            <a:endParaRPr lang="ru-RU">
              <a:latin typeface="Times New Roman" pitchFamily="18" charset="0"/>
              <a:cs typeface="Times New Roman" pitchFamily="18" charset="0"/>
            </a:endParaRP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и все нежнее, все смиренней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он лепетал, полутаясь,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но слушал только лист осенний,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на черном бархате светясь…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D:\Мои документы\Мои рисунки\2011\1260143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50" y="500063"/>
            <a:ext cx="4381500" cy="328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TextBox 3"/>
          <p:cNvSpPr txBox="1">
            <a:spLocks noChangeArrowheads="1"/>
          </p:cNvSpPr>
          <p:nvPr/>
        </p:nvSpPr>
        <p:spPr bwMode="auto">
          <a:xfrm>
            <a:off x="4071938" y="4429125"/>
            <a:ext cx="485775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 1925 г. Набоков женился на Вере Евсеевне</a:t>
            </a:r>
          </a:p>
          <a:p>
            <a:r>
              <a:rPr lang="ru-RU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Слоним, которая на всю жизнь стала его спут –</a:t>
            </a:r>
          </a:p>
          <a:p>
            <a:r>
              <a:rPr lang="ru-RU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ницей и музой. </a:t>
            </a:r>
          </a:p>
        </p:txBody>
      </p:sp>
      <p:sp>
        <p:nvSpPr>
          <p:cNvPr id="13316" name="TextBox 4"/>
          <p:cNvSpPr txBox="1">
            <a:spLocks noChangeArrowheads="1"/>
          </p:cNvSpPr>
          <p:nvPr/>
        </p:nvSpPr>
        <p:spPr bwMode="auto">
          <a:xfrm>
            <a:off x="214313" y="1214438"/>
            <a:ext cx="4214812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Times New Roman" pitchFamily="18" charset="0"/>
                <a:cs typeface="Times New Roman" pitchFamily="18" charset="0"/>
              </a:rPr>
              <a:t>Весенний лес мне чудится… Постой,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прислушайся… На свой язык певучий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переведу я тысячи созвучий,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Что плещут там под зеленью святой.</a:t>
            </a:r>
          </a:p>
          <a:p>
            <a:endParaRPr lang="ru-RU">
              <a:latin typeface="Times New Roman" pitchFamily="18" charset="0"/>
              <a:cs typeface="Times New Roman" pitchFamily="18" charset="0"/>
            </a:endParaRP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И ты поймешь, и слух прозрачный твой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все различит: и солнца смех летучий,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и в небе вздох блестящей легкой тучи,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и песню пчел над шепчущей травой.</a:t>
            </a:r>
          </a:p>
          <a:p>
            <a:endParaRPr lang="ru-RU">
              <a:latin typeface="Times New Roman" pitchFamily="18" charset="0"/>
              <a:cs typeface="Times New Roman" pitchFamily="18" charset="0"/>
            </a:endParaRP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И ты войдешь тропинкою пятнистой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туда, в мой лес, и нежный и тенистый,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где сердце есть у каждого листка,</a:t>
            </a:r>
          </a:p>
          <a:p>
            <a:endParaRPr lang="ru-RU">
              <a:latin typeface="Times New Roman" pitchFamily="18" charset="0"/>
              <a:cs typeface="Times New Roman" pitchFamily="18" charset="0"/>
            </a:endParaRP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туда, где нет ни жалоб, ни желаний,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где азбуке душистой ветерка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учился я у ландыша и лани.   </a:t>
            </a:r>
          </a:p>
        </p:txBody>
      </p:sp>
      <p:sp>
        <p:nvSpPr>
          <p:cNvPr id="13317" name="TextBox 5"/>
          <p:cNvSpPr txBox="1">
            <a:spLocks noChangeArrowheads="1"/>
          </p:cNvSpPr>
          <p:nvPr/>
        </p:nvSpPr>
        <p:spPr bwMode="auto">
          <a:xfrm>
            <a:off x="1428750" y="642938"/>
            <a:ext cx="1285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Times New Roman" pitchFamily="18" charset="0"/>
                <a:cs typeface="Times New Roman" pitchFamily="18" charset="0"/>
              </a:rPr>
              <a:t>СОНЕТ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D:\Мои документы\Мои рисунки\2011\226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72188" y="428625"/>
            <a:ext cx="2481262" cy="373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TextBox 2"/>
          <p:cNvSpPr txBox="1">
            <a:spLocks noChangeArrowheads="1"/>
          </p:cNvSpPr>
          <p:nvPr/>
        </p:nvSpPr>
        <p:spPr bwMode="auto">
          <a:xfrm>
            <a:off x="4929188" y="4714875"/>
            <a:ext cx="4216400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Берлинский период творчества Набокова</a:t>
            </a:r>
          </a:p>
          <a:p>
            <a:r>
              <a:rPr lang="ru-RU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стал временем стремительного роста его</a:t>
            </a:r>
          </a:p>
          <a:p>
            <a:r>
              <a:rPr lang="ru-RU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литературного мастерства. Писателем</a:t>
            </a:r>
          </a:p>
          <a:p>
            <a:r>
              <a:rPr lang="ru-RU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создан ряд сборников рассказов, романы</a:t>
            </a:r>
          </a:p>
          <a:p>
            <a:r>
              <a:rPr lang="ru-RU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«Защита Лужина», «Отчаяние», «Дар»,</a:t>
            </a:r>
          </a:p>
          <a:p>
            <a:r>
              <a:rPr lang="ru-RU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«Приглашение на казнь» и другие. </a:t>
            </a:r>
          </a:p>
        </p:txBody>
      </p:sp>
      <p:sp>
        <p:nvSpPr>
          <p:cNvPr id="14340" name="TextBox 4"/>
          <p:cNvSpPr txBox="1">
            <a:spLocks noChangeArrowheads="1"/>
          </p:cNvSpPr>
          <p:nvPr/>
        </p:nvSpPr>
        <p:spPr bwMode="auto">
          <a:xfrm>
            <a:off x="1643063" y="428625"/>
            <a:ext cx="10715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Times New Roman" pitchFamily="18" charset="0"/>
                <a:cs typeface="Times New Roman" pitchFamily="18" charset="0"/>
              </a:rPr>
              <a:t>*   *   *</a:t>
            </a:r>
          </a:p>
        </p:txBody>
      </p:sp>
      <p:sp>
        <p:nvSpPr>
          <p:cNvPr id="14341" name="TextBox 5"/>
          <p:cNvSpPr txBox="1">
            <a:spLocks noChangeArrowheads="1"/>
          </p:cNvSpPr>
          <p:nvPr/>
        </p:nvSpPr>
        <p:spPr bwMode="auto">
          <a:xfrm>
            <a:off x="285750" y="1071563"/>
            <a:ext cx="4346575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Calibri" pitchFamily="34" charset="0"/>
              </a:rPr>
              <a:t>Люби лишь то, что редкостно и мнимо,</a:t>
            </a:r>
          </a:p>
          <a:p>
            <a:r>
              <a:rPr lang="ru-RU">
                <a:latin typeface="Calibri" pitchFamily="34" charset="0"/>
              </a:rPr>
              <a:t>что крадется окраинами сна,</a:t>
            </a:r>
          </a:p>
          <a:p>
            <a:r>
              <a:rPr lang="ru-RU">
                <a:latin typeface="Calibri" pitchFamily="34" charset="0"/>
              </a:rPr>
              <a:t>что злит глупцов, что смердами казнимо,</a:t>
            </a:r>
          </a:p>
          <a:p>
            <a:r>
              <a:rPr lang="ru-RU">
                <a:latin typeface="Calibri" pitchFamily="34" charset="0"/>
              </a:rPr>
              <a:t>как родине, будь вымыслу верна.</a:t>
            </a:r>
          </a:p>
          <a:p>
            <a:r>
              <a:rPr lang="ru-RU">
                <a:latin typeface="Calibri" pitchFamily="34" charset="0"/>
              </a:rPr>
              <a:t>Наш час настал. Собаки и калеки</a:t>
            </a:r>
          </a:p>
          <a:p>
            <a:r>
              <a:rPr lang="ru-RU">
                <a:latin typeface="Calibri" pitchFamily="34" charset="0"/>
              </a:rPr>
              <a:t>одни не спят. Ночь летняя легка.</a:t>
            </a:r>
          </a:p>
          <a:p>
            <a:r>
              <a:rPr lang="ru-RU">
                <a:latin typeface="Calibri" pitchFamily="34" charset="0"/>
              </a:rPr>
              <a:t>Автомобиль проехавший навеки</a:t>
            </a:r>
          </a:p>
          <a:p>
            <a:r>
              <a:rPr lang="ru-RU">
                <a:latin typeface="Calibri" pitchFamily="34" charset="0"/>
              </a:rPr>
              <a:t>последнего увез ростовщика.  </a:t>
            </a:r>
          </a:p>
          <a:p>
            <a:r>
              <a:rPr lang="ru-RU">
                <a:latin typeface="Calibri" pitchFamily="34" charset="0"/>
              </a:rPr>
              <a:t>Близ фонаря, с оттенком маскарада,</a:t>
            </a:r>
          </a:p>
          <a:p>
            <a:r>
              <a:rPr lang="ru-RU">
                <a:latin typeface="Calibri" pitchFamily="34" charset="0"/>
              </a:rPr>
              <a:t>лист жилками зелеными сквозит.</a:t>
            </a:r>
          </a:p>
          <a:p>
            <a:r>
              <a:rPr lang="ru-RU">
                <a:latin typeface="Calibri" pitchFamily="34" charset="0"/>
              </a:rPr>
              <a:t>У тех ворот – кривая тень Багдада,</a:t>
            </a:r>
          </a:p>
          <a:p>
            <a:r>
              <a:rPr lang="ru-RU">
                <a:latin typeface="Calibri" pitchFamily="34" charset="0"/>
              </a:rPr>
              <a:t>а та звезда над Пулковом висит.</a:t>
            </a:r>
          </a:p>
          <a:p>
            <a:r>
              <a:rPr lang="ru-RU">
                <a:latin typeface="Calibri" pitchFamily="34" charset="0"/>
              </a:rPr>
              <a:t>Как звать тебя? Ты полу-Мнемозина,</a:t>
            </a:r>
          </a:p>
          <a:p>
            <a:r>
              <a:rPr lang="ru-RU">
                <a:latin typeface="Calibri" pitchFamily="34" charset="0"/>
              </a:rPr>
              <a:t>Полумерцанье в имени твоем,</a:t>
            </a:r>
          </a:p>
          <a:p>
            <a:r>
              <a:rPr lang="ru-RU">
                <a:latin typeface="Calibri" pitchFamily="34" charset="0"/>
              </a:rPr>
              <a:t>и странно мне по сумраку Берлина</a:t>
            </a:r>
          </a:p>
          <a:p>
            <a:r>
              <a:rPr lang="ru-RU">
                <a:latin typeface="Calibri" pitchFamily="34" charset="0"/>
              </a:rPr>
              <a:t>с полувиденьем странствовать вдвоем. </a:t>
            </a:r>
          </a:p>
          <a:p>
            <a:endParaRPr lang="ru-RU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Box 1"/>
          <p:cNvSpPr txBox="1">
            <a:spLocks noChangeArrowheads="1"/>
          </p:cNvSpPr>
          <p:nvPr/>
        </p:nvSpPr>
        <p:spPr bwMode="auto">
          <a:xfrm>
            <a:off x="785813" y="857250"/>
            <a:ext cx="7929562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 1947 г., спасаясь от фашистского режима, Набоков с семьей перебирается</a:t>
            </a:r>
          </a:p>
          <a:p>
            <a:r>
              <a:rPr lang="ru-RU" sz="36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 Париж, а через три года, накануне немецкой оккупации, еще дальше на</a:t>
            </a:r>
          </a:p>
          <a:p>
            <a:r>
              <a:rPr lang="ru-RU" sz="36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Запад – в США</a:t>
            </a:r>
            <a:r>
              <a:rPr lang="ru-RU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D:\Мои документы\Мои рисунки\2011\6485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22725" y="566738"/>
            <a:ext cx="4478338" cy="3433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3786188" y="4572000"/>
            <a:ext cx="5357812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 1940 по 1960 г. Набоков живет и работает в США,</a:t>
            </a:r>
          </a:p>
          <a:p>
            <a:r>
              <a:rPr lang="ru-RU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где в конце 50-х к нему приходит шумный успех</a:t>
            </a:r>
          </a:p>
          <a:p>
            <a:r>
              <a:rPr lang="ru-RU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после публикации во Франции романа «Лолита»,</a:t>
            </a:r>
          </a:p>
          <a:p>
            <a:r>
              <a:rPr lang="ru-RU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написанного на английском языке.  </a:t>
            </a:r>
          </a:p>
        </p:txBody>
      </p:sp>
      <p:sp>
        <p:nvSpPr>
          <p:cNvPr id="16388" name="TextBox 3"/>
          <p:cNvSpPr txBox="1">
            <a:spLocks noChangeArrowheads="1"/>
          </p:cNvSpPr>
          <p:nvPr/>
        </p:nvSpPr>
        <p:spPr bwMode="auto">
          <a:xfrm>
            <a:off x="142875" y="1643063"/>
            <a:ext cx="3929063" cy="424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Times New Roman" pitchFamily="18" charset="0"/>
                <a:cs typeface="Times New Roman" pitchFamily="18" charset="0"/>
              </a:rPr>
              <a:t>Какое сделал я дурное дело,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и я ли развратитель и злодей,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я, заставляющий мечтать мир целый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    о бедной девочке моей.</a:t>
            </a:r>
          </a:p>
          <a:p>
            <a:endParaRPr lang="ru-RU">
              <a:latin typeface="Times New Roman" pitchFamily="18" charset="0"/>
              <a:cs typeface="Times New Roman" pitchFamily="18" charset="0"/>
            </a:endParaRP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О, знаю я, меня боятся люди,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и жгут таких, как я, за волшебство,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и, как от яда в полом изумруде,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     мрут от искусства моего.</a:t>
            </a:r>
          </a:p>
          <a:p>
            <a:endParaRPr lang="ru-RU">
              <a:latin typeface="Times New Roman" pitchFamily="18" charset="0"/>
              <a:cs typeface="Times New Roman" pitchFamily="18" charset="0"/>
            </a:endParaRP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Но как забавно, что в конце абзаца,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корректору и веку вопреки,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тень русской ветки будет колебаться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      на мраморе моей руки.  </a:t>
            </a:r>
          </a:p>
          <a:p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89" name="TextBox 6"/>
          <p:cNvSpPr txBox="1">
            <a:spLocks noChangeArrowheads="1"/>
          </p:cNvSpPr>
          <p:nvPr/>
        </p:nvSpPr>
        <p:spPr bwMode="auto">
          <a:xfrm>
            <a:off x="428625" y="571500"/>
            <a:ext cx="313213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latin typeface="Times New Roman" pitchFamily="18" charset="0"/>
                <a:cs typeface="Times New Roman" pitchFamily="18" charset="0"/>
              </a:rPr>
              <a:t>КАКОЕ СДЕЛАЛ Я ДУРНОЕ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ДЕЛО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D:\Мои документы\Мои рисунки\2011\100_8268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29063" y="500063"/>
            <a:ext cx="4829175" cy="3221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TextBox 2"/>
          <p:cNvSpPr txBox="1">
            <a:spLocks noChangeArrowheads="1"/>
          </p:cNvSpPr>
          <p:nvPr/>
        </p:nvSpPr>
        <p:spPr bwMode="auto">
          <a:xfrm>
            <a:off x="3929063" y="4500563"/>
            <a:ext cx="50038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 1960 г. Набоковы переезжают в Швейцарию, в</a:t>
            </a:r>
          </a:p>
          <a:p>
            <a:r>
              <a:rPr lang="ru-RU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Монтрё, где писателем созданы шедевры, как</a:t>
            </a:r>
          </a:p>
          <a:p>
            <a:r>
              <a:rPr lang="ru-RU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романы «Бледный огонь» и «Ада, или Страсть» –</a:t>
            </a:r>
          </a:p>
          <a:p>
            <a:r>
              <a:rPr lang="ru-RU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самые сложные и виртуозные его произведения.  </a:t>
            </a:r>
          </a:p>
        </p:txBody>
      </p:sp>
      <p:sp>
        <p:nvSpPr>
          <p:cNvPr id="17412" name="TextBox 3"/>
          <p:cNvSpPr txBox="1">
            <a:spLocks noChangeArrowheads="1"/>
          </p:cNvSpPr>
          <p:nvPr/>
        </p:nvSpPr>
        <p:spPr bwMode="auto">
          <a:xfrm>
            <a:off x="642938" y="500063"/>
            <a:ext cx="2643187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Times New Roman" pitchFamily="18" charset="0"/>
                <a:cs typeface="Times New Roman" pitchFamily="18" charset="0"/>
              </a:rPr>
              <a:t>С СЕРОГО СЕВЕРА</a:t>
            </a:r>
          </a:p>
          <a:p>
            <a:endParaRPr lang="ru-RU">
              <a:latin typeface="Times New Roman" pitchFamily="18" charset="0"/>
              <a:cs typeface="Times New Roman" pitchFamily="18" charset="0"/>
            </a:endParaRPr>
          </a:p>
          <a:p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13" name="TextBox 4"/>
          <p:cNvSpPr txBox="1">
            <a:spLocks noChangeArrowheads="1"/>
          </p:cNvSpPr>
          <p:nvPr/>
        </p:nvSpPr>
        <p:spPr bwMode="auto">
          <a:xfrm>
            <a:off x="428625" y="1214438"/>
            <a:ext cx="2917825" cy="369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latin typeface="Times New Roman" pitchFamily="18" charset="0"/>
                <a:cs typeface="Times New Roman" pitchFamily="18" charset="0"/>
              </a:rPr>
              <a:t>С серого севера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вот пришли эти снимки.</a:t>
            </a:r>
          </a:p>
          <a:p>
            <a:endParaRPr lang="ru-RU">
              <a:latin typeface="Times New Roman" pitchFamily="18" charset="0"/>
              <a:cs typeface="Times New Roman" pitchFamily="18" charset="0"/>
            </a:endParaRP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Жизнь успела на все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погасить недоимки.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Знакомое дерево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вырастает из дымки. </a:t>
            </a:r>
          </a:p>
          <a:p>
            <a:endParaRPr lang="ru-RU">
              <a:latin typeface="Times New Roman" pitchFamily="18" charset="0"/>
              <a:cs typeface="Times New Roman" pitchFamily="18" charset="0"/>
            </a:endParaRP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Вот на Лугу шоссе.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Дом с колоннами. Оредежь.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Отовсюду почти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мне к себе до сих пор еще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удалось бы пройти. 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D:\Мои документы\Мои рисунки\2011\nabokov_butterfl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86375" y="285750"/>
            <a:ext cx="3333750" cy="448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TextBox 2"/>
          <p:cNvSpPr txBox="1">
            <a:spLocks noChangeArrowheads="1"/>
          </p:cNvSpPr>
          <p:nvPr/>
        </p:nvSpPr>
        <p:spPr bwMode="auto">
          <a:xfrm>
            <a:off x="785813" y="857250"/>
            <a:ext cx="2901950" cy="369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latin typeface="Times New Roman" pitchFamily="18" charset="0"/>
                <a:cs typeface="Times New Roman" pitchFamily="18" charset="0"/>
              </a:rPr>
              <a:t>Так, бывало, купальщикам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на приморском песке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приносится мальчиком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кое-что в кулачке.</a:t>
            </a:r>
          </a:p>
          <a:p>
            <a:endParaRPr lang="ru-RU">
              <a:latin typeface="Times New Roman" pitchFamily="18" charset="0"/>
              <a:cs typeface="Times New Roman" pitchFamily="18" charset="0"/>
            </a:endParaRP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Все, от камушка этого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с каймой фиолетовой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до стеклышка матово-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зеленоватого, 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он приносит торжественно.</a:t>
            </a:r>
          </a:p>
          <a:p>
            <a:endParaRPr lang="ru-RU">
              <a:latin typeface="Times New Roman" pitchFamily="18" charset="0"/>
              <a:cs typeface="Times New Roman" pitchFamily="18" charset="0"/>
            </a:endParaRP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Вот это Батово.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Вот это Рождествено. </a:t>
            </a:r>
          </a:p>
        </p:txBody>
      </p:sp>
      <p:sp>
        <p:nvSpPr>
          <p:cNvPr id="18436" name="TextBox 3"/>
          <p:cNvSpPr txBox="1">
            <a:spLocks noChangeArrowheads="1"/>
          </p:cNvSpPr>
          <p:nvPr/>
        </p:nvSpPr>
        <p:spPr bwMode="auto">
          <a:xfrm>
            <a:off x="4714875" y="5072063"/>
            <a:ext cx="4692650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Перу Набокова принадлежат по истории</a:t>
            </a:r>
          </a:p>
          <a:p>
            <a:r>
              <a:rPr lang="ru-RU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русской словесности, переводы русских</a:t>
            </a:r>
          </a:p>
          <a:p>
            <a:r>
              <a:rPr lang="ru-RU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авторов, книга «Николай Гоголь», перевод</a:t>
            </a:r>
          </a:p>
          <a:p>
            <a:r>
              <a:rPr lang="ru-RU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«Евгения Онегина» с детальнейшими</a:t>
            </a:r>
          </a:p>
          <a:p>
            <a:r>
              <a:rPr lang="ru-RU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комментариями в четырех томах.  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D:\Мои документы\Мои рисунки\2011\mogila_vv_nabokov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45013" y="357188"/>
            <a:ext cx="4165600" cy="435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TextBox 2"/>
          <p:cNvSpPr txBox="1">
            <a:spLocks noChangeArrowheads="1"/>
          </p:cNvSpPr>
          <p:nvPr/>
        </p:nvSpPr>
        <p:spPr bwMode="auto">
          <a:xfrm>
            <a:off x="4643438" y="5214938"/>
            <a:ext cx="42862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В.В. Набоков умер 2 июля 1977 года в</a:t>
            </a:r>
          </a:p>
          <a:p>
            <a:r>
              <a:rPr lang="ru-RU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Швейцарии. </a:t>
            </a:r>
          </a:p>
        </p:txBody>
      </p:sp>
      <p:sp>
        <p:nvSpPr>
          <p:cNvPr id="19460" name="TextBox 5"/>
          <p:cNvSpPr txBox="1">
            <a:spLocks noChangeArrowheads="1"/>
          </p:cNvSpPr>
          <p:nvPr/>
        </p:nvSpPr>
        <p:spPr bwMode="auto">
          <a:xfrm>
            <a:off x="500063" y="1714500"/>
            <a:ext cx="3757612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Times New Roman" pitchFamily="18" charset="0"/>
                <a:cs typeface="Times New Roman" pitchFamily="18" charset="0"/>
              </a:rPr>
              <a:t>Но как забавно, что в конце абзаца,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корректору и веку вопреки,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тень русской ветки будет колебаться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На мраморе моей руки.  </a:t>
            </a:r>
          </a:p>
        </p:txBody>
      </p:sp>
      <p:sp>
        <p:nvSpPr>
          <p:cNvPr id="19461" name="TextBox 6"/>
          <p:cNvSpPr txBox="1">
            <a:spLocks noChangeArrowheads="1"/>
          </p:cNvSpPr>
          <p:nvPr/>
        </p:nvSpPr>
        <p:spPr bwMode="auto">
          <a:xfrm>
            <a:off x="1714500" y="785813"/>
            <a:ext cx="8572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Times New Roman" pitchFamily="18" charset="0"/>
                <a:cs typeface="Times New Roman" pitchFamily="18" charset="0"/>
              </a:rPr>
              <a:t>*  *  *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071671" y="3143247"/>
            <a:ext cx="7242430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Спасибо за внимание.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881</TotalTime>
  <Words>1590</Words>
  <Application>Microsoft Office PowerPoint</Application>
  <PresentationFormat>Экран (4:3)</PresentationFormat>
  <Paragraphs>295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3" baseType="lpstr">
      <vt:lpstr>Arial</vt:lpstr>
      <vt:lpstr>Calibri</vt:lpstr>
      <vt:lpstr>Times New Roman</vt:lpstr>
      <vt:lpstr>Тема Office</vt:lpstr>
      <vt:lpstr>Жизнь и творчество  В.В. Набокова.  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XXXXX</cp:lastModifiedBy>
  <cp:revision>92</cp:revision>
  <dcterms:modified xsi:type="dcterms:W3CDTF">2021-04-06T04:23:57Z</dcterms:modified>
</cp:coreProperties>
</file>