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8" r:id="rId3"/>
    <p:sldId id="258" r:id="rId4"/>
    <p:sldId id="257" r:id="rId5"/>
    <p:sldId id="270" r:id="rId6"/>
    <p:sldId id="259" r:id="rId7"/>
    <p:sldId id="271" r:id="rId8"/>
    <p:sldId id="263" r:id="rId9"/>
    <p:sldId id="260" r:id="rId10"/>
    <p:sldId id="264" r:id="rId11"/>
    <p:sldId id="261" r:id="rId12"/>
    <p:sldId id="262" r:id="rId13"/>
    <p:sldId id="265" r:id="rId14"/>
    <p:sldId id="266" r:id="rId15"/>
    <p:sldId id="267"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533" autoAdjust="0"/>
  </p:normalViewPr>
  <p:slideViewPr>
    <p:cSldViewPr>
      <p:cViewPr varScale="1">
        <p:scale>
          <a:sx n="65" d="100"/>
          <a:sy n="65" d="100"/>
        </p:scale>
        <p:origin x="66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ru-RU"/>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ru-RU"/>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Нажмите кнопку, чтобы изменить стили основного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0FE06E0-E001-47C9-9A0C-B3AE30F6649E}" type="slidenum">
              <a:rPr lang="ru-RU"/>
              <a:pPr/>
              <a:t>‹#›</a:t>
            </a:fld>
            <a:endParaRPr lang="ru-RU"/>
          </a:p>
        </p:txBody>
      </p:sp>
    </p:spTree>
    <p:extLst>
      <p:ext uri="{BB962C8B-B14F-4D97-AF65-F5344CB8AC3E}">
        <p14:creationId xmlns:p14="http://schemas.microsoft.com/office/powerpoint/2010/main" val="7659992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9C5EFD-DEA5-4E65-9592-DB56C61F8755}" type="slidenum">
              <a:rPr lang="ru-RU"/>
              <a:pPr/>
              <a:t>1</a:t>
            </a:fld>
            <a:endParaRPr lang="ru-RU"/>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nl-NL"/>
          </a:p>
        </p:txBody>
      </p:sp>
    </p:spTree>
    <p:extLst>
      <p:ext uri="{BB962C8B-B14F-4D97-AF65-F5344CB8AC3E}">
        <p14:creationId xmlns:p14="http://schemas.microsoft.com/office/powerpoint/2010/main" val="2452927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0FE06E0-E001-47C9-9A0C-B3AE30F6649E}" type="slidenum">
              <a:rPr lang="ru-RU" smtClean="0"/>
              <a:pPr/>
              <a:t>8</a:t>
            </a:fld>
            <a:endParaRPr lang="ru-RU"/>
          </a:p>
        </p:txBody>
      </p:sp>
    </p:spTree>
    <p:extLst>
      <p:ext uri="{BB962C8B-B14F-4D97-AF65-F5344CB8AC3E}">
        <p14:creationId xmlns:p14="http://schemas.microsoft.com/office/powerpoint/2010/main" val="1834742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5" y="1600200"/>
            <a:ext cx="7085013" cy="1066800"/>
          </a:xfrm>
        </p:spPr>
        <p:txBody>
          <a:bodyPr/>
          <a:lstStyle>
            <a:lvl1pPr>
              <a:defRPr/>
            </a:lvl1pPr>
          </a:lstStyle>
          <a:p>
            <a:r>
              <a:rPr lang="ru-RU" smtClean="0"/>
              <a:t>Образец заголовка</a:t>
            </a:r>
            <a:endParaRPr lang="ru-RU"/>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r>
              <a:rPr lang="ru-RU" smtClean="0"/>
              <a:t>Образец подзаголовка</a:t>
            </a:r>
            <a:endParaRPr lang="ru-RU"/>
          </a:p>
        </p:txBody>
      </p:sp>
      <p:sp>
        <p:nvSpPr>
          <p:cNvPr id="3076" name="Rectangle 4"/>
          <p:cNvSpPr>
            <a:spLocks noGrp="1" noChangeArrowheads="1"/>
          </p:cNvSpPr>
          <p:nvPr>
            <p:ph type="dt" sz="half" idx="2"/>
          </p:nvPr>
        </p:nvSpPr>
        <p:spPr/>
        <p:txBody>
          <a:bodyPr/>
          <a:lstStyle>
            <a:lvl1pPr>
              <a:defRPr/>
            </a:lvl1pPr>
          </a:lstStyle>
          <a:p>
            <a:endParaRPr lang="ru-RU"/>
          </a:p>
        </p:txBody>
      </p:sp>
      <p:sp>
        <p:nvSpPr>
          <p:cNvPr id="3077" name="Rectangle 5"/>
          <p:cNvSpPr>
            <a:spLocks noGrp="1" noChangeArrowheads="1"/>
          </p:cNvSpPr>
          <p:nvPr>
            <p:ph type="ftr" sz="quarter" idx="3"/>
          </p:nvPr>
        </p:nvSpPr>
        <p:spPr/>
        <p:txBody>
          <a:bodyPr/>
          <a:lstStyle>
            <a:lvl1pPr>
              <a:defRPr/>
            </a:lvl1pPr>
          </a:lstStyle>
          <a:p>
            <a:endParaRPr lang="ru-RU"/>
          </a:p>
        </p:txBody>
      </p:sp>
      <p:sp>
        <p:nvSpPr>
          <p:cNvPr id="3078" name="Rectangle 6"/>
          <p:cNvSpPr>
            <a:spLocks noGrp="1" noChangeArrowheads="1"/>
          </p:cNvSpPr>
          <p:nvPr>
            <p:ph type="sldNum" sz="quarter" idx="4"/>
          </p:nvPr>
        </p:nvSpPr>
        <p:spPr/>
        <p:txBody>
          <a:bodyPr/>
          <a:lstStyle>
            <a:lvl1pPr>
              <a:defRPr/>
            </a:lvl1pPr>
          </a:lstStyle>
          <a:p>
            <a:fld id="{41772114-FAB6-412D-9AA1-92A023562B47}"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35419E3-9A01-4F36-B157-E5839932F868}"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94475" y="685800"/>
            <a:ext cx="1771650" cy="54403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279525" y="685800"/>
            <a:ext cx="5162550" cy="54403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DC89F69-F9F1-4F6F-9351-957F4C7F3ABD}"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83EE827-ED42-40CC-947D-F54DD6984CA6}"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453450D-7CBF-4B6D-B494-B1A3B278C00A}"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3EFD98E-88B6-418B-A1DB-0971F943D2B3}"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B05E68E4-A738-4DFB-BA85-B19E9CACBFE5}"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A555ECCE-B281-4847-B289-A0A1AC9BE99F}"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AB50EC76-C789-4312-A7D3-35C5D964CC15}"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C38C81E-497E-4837-9AE0-A599E89CEC53}"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C92FABE-3379-4EFA-BE1D-7A586F9F51CA}"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Нажмите кнопку, чтобы изменить стиль основного заголовка</a:t>
            </a:r>
          </a:p>
        </p:txBody>
      </p:sp>
      <p:sp>
        <p:nvSpPr>
          <p:cNvPr id="1027" name="Rectangle 3"/>
          <p:cNvSpPr>
            <a:spLocks noGrp="1" noChangeArrowheads="1"/>
          </p:cNvSpPr>
          <p:nvPr>
            <p:ph type="body" idx="1"/>
          </p:nvPr>
        </p:nvSpPr>
        <p:spPr bwMode="auto">
          <a:xfrm>
            <a:off x="1279525" y="1600200"/>
            <a:ext cx="5257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Нажмите кнопку, чтобы изменить стили основного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31" name="Rectangle 7"/>
          <p:cNvSpPr>
            <a:spLocks noGrp="1" noChangeArrowheads="1"/>
          </p:cNvSpPr>
          <p:nvPr>
            <p:ph type="dt" sz="half" idx="2"/>
          </p:nvPr>
        </p:nvSpPr>
        <p:spPr bwMode="auto">
          <a:xfrm>
            <a:off x="457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endParaRPr lang="ru-RU"/>
          </a:p>
        </p:txBody>
      </p:sp>
      <p:sp>
        <p:nvSpPr>
          <p:cNvPr id="1032" name="Rectangle 8"/>
          <p:cNvSpPr>
            <a:spLocks noGrp="1" noChangeArrowheads="1"/>
          </p:cNvSpPr>
          <p:nvPr>
            <p:ph type="ftr" sz="quarter" idx="3"/>
          </p:nvPr>
        </p:nvSpPr>
        <p:spPr bwMode="auto">
          <a:xfrm>
            <a:off x="3124200" y="6429375"/>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ru-RU"/>
          </a:p>
        </p:txBody>
      </p:sp>
      <p:sp>
        <p:nvSpPr>
          <p:cNvPr id="1033" name="Rectangle 9"/>
          <p:cNvSpPr>
            <a:spLocks noGrp="1" noChangeArrowheads="1"/>
          </p:cNvSpPr>
          <p:nvPr>
            <p:ph type="sldNum" sz="quarter" idx="4"/>
          </p:nvPr>
        </p:nvSpPr>
        <p:spPr bwMode="auto">
          <a:xfrm>
            <a:off x="6553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9F710E9A-8ACB-4CB4-9E6F-F5EBBF63042C}"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2"/>
          </a:solidFill>
          <a:latin typeface="Century Gothic" pitchFamily="34" charset="0"/>
        </a:defRPr>
      </a:lvl2pPr>
      <a:lvl3pPr algn="l" rtl="0" eaLnBrk="1" fontAlgn="base" hangingPunct="1">
        <a:spcBef>
          <a:spcPct val="0"/>
        </a:spcBef>
        <a:spcAft>
          <a:spcPct val="0"/>
        </a:spcAft>
        <a:defRPr sz="3600">
          <a:solidFill>
            <a:schemeClr val="tx2"/>
          </a:solidFill>
          <a:latin typeface="Century Gothic" pitchFamily="34" charset="0"/>
        </a:defRPr>
      </a:lvl3pPr>
      <a:lvl4pPr algn="l" rtl="0" eaLnBrk="1" fontAlgn="base" hangingPunct="1">
        <a:spcBef>
          <a:spcPct val="0"/>
        </a:spcBef>
        <a:spcAft>
          <a:spcPct val="0"/>
        </a:spcAft>
        <a:defRPr sz="3600">
          <a:solidFill>
            <a:schemeClr val="tx2"/>
          </a:solidFill>
          <a:latin typeface="Century Gothic" pitchFamily="34" charset="0"/>
        </a:defRPr>
      </a:lvl4pPr>
      <a:lvl5pPr algn="l" rtl="0" eaLnBrk="1" fontAlgn="base" hangingPunct="1">
        <a:spcBef>
          <a:spcPct val="0"/>
        </a:spcBef>
        <a:spcAft>
          <a:spcPct val="0"/>
        </a:spcAft>
        <a:defRPr sz="3600">
          <a:solidFill>
            <a:schemeClr val="tx2"/>
          </a:solidFill>
          <a:latin typeface="Century Gothic" pitchFamily="34" charset="0"/>
        </a:defRPr>
      </a:lvl5pPr>
      <a:lvl6pPr marL="457200" algn="l" rtl="0" eaLnBrk="1" fontAlgn="base" hangingPunct="1">
        <a:spcBef>
          <a:spcPct val="0"/>
        </a:spcBef>
        <a:spcAft>
          <a:spcPct val="0"/>
        </a:spcAft>
        <a:defRPr sz="3600">
          <a:solidFill>
            <a:schemeClr val="tx2"/>
          </a:solidFill>
          <a:latin typeface="Century Gothic" pitchFamily="34" charset="0"/>
        </a:defRPr>
      </a:lvl6pPr>
      <a:lvl7pPr marL="914400" algn="l" rtl="0" eaLnBrk="1" fontAlgn="base" hangingPunct="1">
        <a:spcBef>
          <a:spcPct val="0"/>
        </a:spcBef>
        <a:spcAft>
          <a:spcPct val="0"/>
        </a:spcAft>
        <a:defRPr sz="3600">
          <a:solidFill>
            <a:schemeClr val="tx2"/>
          </a:solidFill>
          <a:latin typeface="Century Gothic" pitchFamily="34" charset="0"/>
        </a:defRPr>
      </a:lvl7pPr>
      <a:lvl8pPr marL="1371600" algn="l" rtl="0" eaLnBrk="1" fontAlgn="base" hangingPunct="1">
        <a:spcBef>
          <a:spcPct val="0"/>
        </a:spcBef>
        <a:spcAft>
          <a:spcPct val="0"/>
        </a:spcAft>
        <a:defRPr sz="3600">
          <a:solidFill>
            <a:schemeClr val="tx2"/>
          </a:solidFill>
          <a:latin typeface="Century Gothic" pitchFamily="34" charset="0"/>
        </a:defRPr>
      </a:lvl8pPr>
      <a:lvl9pPr marL="1828800" algn="l" rtl="0" eaLnBrk="1" fontAlgn="base" hangingPunct="1">
        <a:spcBef>
          <a:spcPct val="0"/>
        </a:spcBef>
        <a:spcAft>
          <a:spcPct val="0"/>
        </a:spcAft>
        <a:defRPr sz="3600">
          <a:solidFill>
            <a:schemeClr val="tx2"/>
          </a:solidFill>
          <a:latin typeface="Century Gothic" pitchFamily="34"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hyperlink" Target="http://ru.wikipedia.org/wiki/%D0%94%D0%B8%D0%B0%D1%81%D0%BF%D0%BE%D1%80%D0%B0" TargetMode="External"/><Relationship Id="rId7" Type="http://schemas.openxmlformats.org/officeDocument/2006/relationships/image" Target="../media/image11.jpeg"/><Relationship Id="rId2" Type="http://schemas.openxmlformats.org/officeDocument/2006/relationships/hyperlink" Target="http://ru.wikipedia.org/wiki/1922" TargetMode="External"/><Relationship Id="rId1" Type="http://schemas.openxmlformats.org/officeDocument/2006/relationships/slideLayout" Target="../slideLayouts/slideLayout7.xml"/><Relationship Id="rId6" Type="http://schemas.openxmlformats.org/officeDocument/2006/relationships/hyperlink" Target="http://ru.wikipedia.org/wiki/1937" TargetMode="External"/><Relationship Id="rId5" Type="http://schemas.openxmlformats.org/officeDocument/2006/relationships/hyperlink" Target="http://ru.wikipedia.org/wiki/1927" TargetMode="External"/><Relationship Id="rId10" Type="http://schemas.openxmlformats.org/officeDocument/2006/relationships/image" Target="../media/image14.jpeg"/><Relationship Id="rId4" Type="http://schemas.openxmlformats.org/officeDocument/2006/relationships/hyperlink" Target="http://ru.wikipedia.org/wiki/%D0%91%D0%B5%D1%80%D0%BB%D0%B8%D0%BD" TargetMode="External"/><Relationship Id="rId9"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hyperlink" Target="http://ru.wikipedia.org/wiki/%D0%92%D1%82%D0%BE%D1%80%D0%B0%D1%8F_%D0%BC%D0%B8%D1%80%D0%BE%D0%B2%D0%B0%D1%8F_%D0%B2%D0%BE%D0%B9%D0%BD%D0%B0" TargetMode="External"/><Relationship Id="rId2" Type="http://schemas.openxmlformats.org/officeDocument/2006/relationships/hyperlink" Target="http://ru.wikipedia.org/wiki/%D0%A4%D0%B0%D1%88%D0%B8%D0%B7%D0%BC" TargetMode="External"/><Relationship Id="rId1" Type="http://schemas.openxmlformats.org/officeDocument/2006/relationships/slideLayout" Target="../slideLayouts/slideLayout7.xml"/><Relationship Id="rId5" Type="http://schemas.openxmlformats.org/officeDocument/2006/relationships/hyperlink" Target="http://ru.wikipedia.org/wiki/1937" TargetMode="External"/><Relationship Id="rId4" Type="http://schemas.openxmlformats.org/officeDocument/2006/relationships/hyperlink" Target="http://ru.wikipedia.org/wiki/%D0%A1%D0%A8%D0%9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ru.wikipedia.org/wiki/1958" TargetMode="External"/><Relationship Id="rId2" Type="http://schemas.openxmlformats.org/officeDocument/2006/relationships/hyperlink" Target="http://ru.wikipedia.org/wiki/1940" TargetMode="Externa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hyperlink" Target="http://ru.wikipedia.org/wiki/%D0%A3%D0%B8%D0%BB%D1%81%D0%BE%D0%BD,_%D0%AD%D0%B4%D0%BC%D1%83%D0%BD%D0%B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ru.wikipedia.org/wiki/%D0%9D%D0%B0%D0%B1%D0%BE%D0%BA%D0%BE%D0%B2,_%D0%92%D0%BB%D0%B0%D0%B4%D0%B8%D0%BC%D0%B8%D1%80_%D0%94%D0%BC%D0%B8%D1%82%D1%80%D0%B8%D0%B5%D0%B2%D0%B8%D1%87" TargetMode="External"/><Relationship Id="rId2" Type="http://schemas.openxmlformats.org/officeDocument/2006/relationships/hyperlink" Target="http://ru.wikipedia.org/wiki/1899"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ru.wikipedia.org/wiki/%D0%A4%D0%B0%D0%B9%D0%BB:Rozhdestveno.JPG" TargetMode="External"/><Relationship Id="rId4" Type="http://schemas.openxmlformats.org/officeDocument/2006/relationships/hyperlink" Target="http://ru.wikipedia.org/wiki/%D0%91%D0%B0%D1%82%D0%BE%D0%B2%D0%B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ru.wikipedia.org/wiki/%D0%9E%D0%BA%D1%82%D1%8F%D0%B1%D1%80%D1%8C%D1%81%D0%BA%D0%B0%D1%8F_%D1%80%D0%B5%D0%B2%D0%BE%D0%BB%D1%8E%D1%86%D0%B8%D1%8F_1917_%D0%B3%D0%BE%D0%B4%D0%B0_%D0%B2_%D0%A0%D0%BE%D1%81%D1%81%D0%B8%D0%B8" TargetMode="External"/><Relationship Id="rId7" Type="http://schemas.openxmlformats.org/officeDocument/2006/relationships/hyperlink" Target="http://ru.wikipedia.org/wiki/%D0%90%D0%BB%D0%B8%D1%81%D0%B0_%D0%B2_%D1%81%D1%82%D1%80%D0%B0%D0%BD%D0%B5_%D1%87%D1%83%D0%B4%D0%B5%D1%81"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ru.wikipedia.org/wiki/%D0%9A%D0%B5%D0%BC%D0%B1%D1%80%D0%B8%D0%B4%D0%B6_(%D0%90%D0%BD%D0%B3%D0%BB%D0%B8%D1%8F)" TargetMode="External"/><Relationship Id="rId5" Type="http://schemas.openxmlformats.org/officeDocument/2006/relationships/hyperlink" Target="http://ru.wikipedia.org/wiki/1919" TargetMode="External"/><Relationship Id="rId4" Type="http://schemas.openxmlformats.org/officeDocument/2006/relationships/hyperlink" Target="http://ru.wikipedia.org/wiki/%D0%9A%D1%80%D1%8B%D0%BC"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4414" y="785794"/>
            <a:ext cx="7085013" cy="1066800"/>
          </a:xfrm>
        </p:spPr>
        <p:txBody>
          <a:bodyPr/>
          <a:lstStyle/>
          <a:p>
            <a:r>
              <a:rPr lang="ru-RU" sz="7200" b="1" dirty="0" smtClean="0">
                <a:solidFill>
                  <a:schemeClr val="tx2">
                    <a:lumMod val="60000"/>
                    <a:lumOff val="40000"/>
                  </a:schemeClr>
                </a:solidFill>
                <a:latin typeface="Romana Script" pitchFamily="34" charset="-52"/>
              </a:rPr>
              <a:t>В. В. Набоков</a:t>
            </a:r>
            <a:endParaRPr lang="nl-NL" sz="7200" dirty="0"/>
          </a:p>
        </p:txBody>
      </p:sp>
      <p:sp>
        <p:nvSpPr>
          <p:cNvPr id="2051" name="Rectangle 3"/>
          <p:cNvSpPr>
            <a:spLocks noGrp="1" noChangeArrowheads="1"/>
          </p:cNvSpPr>
          <p:nvPr>
            <p:ph type="subTitle" idx="1"/>
          </p:nvPr>
        </p:nvSpPr>
        <p:spPr>
          <a:xfrm>
            <a:off x="642910" y="4786322"/>
            <a:ext cx="6643734" cy="1143000"/>
          </a:xfrm>
        </p:spPr>
        <p:txBody>
          <a:bodyPr/>
          <a:lstStyle/>
          <a:p>
            <a:r>
              <a:rPr lang="ru-RU" sz="4800" b="1" smtClean="0"/>
              <a:t>Жизнь и творчество</a:t>
            </a:r>
            <a:endParaRPr lang="en-US" sz="4800" b="1" smtClean="0"/>
          </a:p>
          <a:p>
            <a:endParaRPr lang="en-US" sz="4800" b="1" dirty="0" smtClean="0"/>
          </a:p>
        </p:txBody>
      </p:sp>
      <p:pic>
        <p:nvPicPr>
          <p:cNvPr id="6" name="Picture 2" descr="C:\Documents and Settings\HomeUSER\Мои документы\Мои рисунки\590.jpg"/>
          <p:cNvPicPr>
            <a:picLocks noChangeAspect="1" noChangeArrowheads="1"/>
          </p:cNvPicPr>
          <p:nvPr/>
        </p:nvPicPr>
        <p:blipFill>
          <a:blip r:embed="rId3"/>
          <a:srcRect/>
          <a:stretch>
            <a:fillRect/>
          </a:stretch>
        </p:blipFill>
        <p:spPr bwMode="auto">
          <a:xfrm>
            <a:off x="2643174" y="1785926"/>
            <a:ext cx="2705393" cy="3008397"/>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500042"/>
            <a:ext cx="8072494" cy="3139321"/>
          </a:xfrm>
          <a:prstGeom prst="rect">
            <a:avLst/>
          </a:prstGeom>
          <a:noFill/>
        </p:spPr>
        <p:txBody>
          <a:bodyPr wrap="square" rtlCol="0">
            <a:spAutoFit/>
          </a:bodyPr>
          <a:lstStyle/>
          <a:p>
            <a:r>
              <a:rPr lang="ru-RU" b="1" dirty="0"/>
              <a:t>С </a:t>
            </a:r>
            <a:r>
              <a:rPr lang="ru-RU" b="1" dirty="0">
                <a:hlinkClick r:id="rId2" tooltip="1922"/>
              </a:rPr>
              <a:t>1922</a:t>
            </a:r>
            <a:r>
              <a:rPr lang="ru-RU" b="1" dirty="0"/>
              <a:t> года Набоков становится частью русской </a:t>
            </a:r>
            <a:r>
              <a:rPr lang="ru-RU" b="1" dirty="0">
                <a:hlinkClick r:id="rId3" tooltip="Диаспора"/>
              </a:rPr>
              <a:t>диаспоры</a:t>
            </a:r>
            <a:r>
              <a:rPr lang="ru-RU" b="1" dirty="0"/>
              <a:t> в </a:t>
            </a:r>
            <a:r>
              <a:rPr lang="ru-RU" b="1" dirty="0">
                <a:hlinkClick r:id="rId4" tooltip="Берлин"/>
              </a:rPr>
              <a:t>Берлине</a:t>
            </a:r>
            <a:r>
              <a:rPr lang="ru-RU" b="1" dirty="0"/>
              <a:t>, зарабатывая на жизнь уроками английского языка. В берлинских газетах и издательствах, организованных русскими эмигрантами, печатаются рассказы Набокова. В </a:t>
            </a:r>
            <a:r>
              <a:rPr lang="ru-RU" b="1" dirty="0">
                <a:hlinkClick r:id="rId5" tooltip="1927"/>
              </a:rPr>
              <a:t>1927</a:t>
            </a:r>
            <a:r>
              <a:rPr lang="ru-RU" b="1" dirty="0"/>
              <a:t>-м году Набоков женится на Вере Слоним и завершает свой первый роман — «Машенька». После чего до </a:t>
            </a:r>
            <a:r>
              <a:rPr lang="ru-RU" b="1" dirty="0">
                <a:hlinkClick r:id="rId6" tooltip="1937"/>
              </a:rPr>
              <a:t>1937</a:t>
            </a:r>
            <a:r>
              <a:rPr lang="ru-RU" b="1" dirty="0"/>
              <a:t> года создаёт 8 романов на русском языке, непрерывно усложняя свой авторский стиль и всё более смело экспериментируя с формой. Романы Набокова, не печатавшиеся в Советской России, имели успех у западной эмиграции, и ныне считаются шедеврами русской литературы (особ. «Защита Лужина», «Дар», «Приглашение на казнь»).</a:t>
            </a:r>
          </a:p>
        </p:txBody>
      </p:sp>
      <p:pic>
        <p:nvPicPr>
          <p:cNvPr id="25604" name="Picture 4" descr="C:\Documents and Settings\HomeUSER\Мои документы\Мои рисунки\68351_c.jpg"/>
          <p:cNvPicPr>
            <a:picLocks noChangeAspect="1" noChangeArrowheads="1"/>
          </p:cNvPicPr>
          <p:nvPr/>
        </p:nvPicPr>
        <p:blipFill>
          <a:blip r:embed="rId7"/>
          <a:srcRect/>
          <a:stretch>
            <a:fillRect/>
          </a:stretch>
        </p:blipFill>
        <p:spPr bwMode="auto">
          <a:xfrm rot="20771599">
            <a:off x="777160" y="3788946"/>
            <a:ext cx="1524004" cy="2506987"/>
          </a:xfrm>
          <a:prstGeom prst="rect">
            <a:avLst/>
          </a:prstGeom>
          <a:ln>
            <a:noFill/>
          </a:ln>
          <a:effectLst>
            <a:outerShdw blurRad="292100" dist="139700" dir="2700000" algn="tl" rotWithShape="0">
              <a:srgbClr val="333333">
                <a:alpha val="65000"/>
              </a:srgbClr>
            </a:outerShdw>
          </a:effectLst>
        </p:spPr>
      </p:pic>
      <p:pic>
        <p:nvPicPr>
          <p:cNvPr id="25605" name="Picture 5" descr="C:\Documents and Settings\HomeUSER\Мои документы\Мои рисунки\449245_163156.jpg"/>
          <p:cNvPicPr>
            <a:picLocks noChangeAspect="1" noChangeArrowheads="1"/>
          </p:cNvPicPr>
          <p:nvPr/>
        </p:nvPicPr>
        <p:blipFill>
          <a:blip r:embed="rId8"/>
          <a:srcRect/>
          <a:stretch>
            <a:fillRect/>
          </a:stretch>
        </p:blipFill>
        <p:spPr bwMode="auto">
          <a:xfrm rot="20782164">
            <a:off x="2252840" y="4207698"/>
            <a:ext cx="1428750" cy="2314575"/>
          </a:xfrm>
          <a:prstGeom prst="rect">
            <a:avLst/>
          </a:prstGeom>
          <a:ln>
            <a:noFill/>
          </a:ln>
          <a:effectLst>
            <a:outerShdw blurRad="292100" dist="139700" dir="2700000" algn="tl" rotWithShape="0">
              <a:srgbClr val="333333">
                <a:alpha val="65000"/>
              </a:srgbClr>
            </a:outerShdw>
          </a:effectLst>
        </p:spPr>
      </p:pic>
      <p:pic>
        <p:nvPicPr>
          <p:cNvPr id="25606" name="Picture 6" descr="C:\Documents and Settings\HomeUSER\Мои документы\Мои рисунки\5452.jpg"/>
          <p:cNvPicPr>
            <a:picLocks noChangeAspect="1" noChangeArrowheads="1"/>
          </p:cNvPicPr>
          <p:nvPr/>
        </p:nvPicPr>
        <p:blipFill>
          <a:blip r:embed="rId9"/>
          <a:srcRect/>
          <a:stretch>
            <a:fillRect/>
          </a:stretch>
        </p:blipFill>
        <p:spPr bwMode="auto">
          <a:xfrm rot="466685">
            <a:off x="3866675" y="3806180"/>
            <a:ext cx="1510724" cy="2347917"/>
          </a:xfrm>
          <a:prstGeom prst="rect">
            <a:avLst/>
          </a:prstGeom>
          <a:ln>
            <a:noFill/>
          </a:ln>
          <a:effectLst>
            <a:outerShdw blurRad="292100" dist="139700" dir="2700000" algn="tl" rotWithShape="0">
              <a:srgbClr val="333333">
                <a:alpha val="65000"/>
              </a:srgbClr>
            </a:outerShdw>
          </a:effectLst>
        </p:spPr>
      </p:pic>
      <p:pic>
        <p:nvPicPr>
          <p:cNvPr id="25607" name="Picture 7" descr="C:\Documents and Settings\HomeUSER\Мои документы\Мои рисунки\1000348498.jpg"/>
          <p:cNvPicPr>
            <a:picLocks noChangeAspect="1" noChangeArrowheads="1"/>
          </p:cNvPicPr>
          <p:nvPr/>
        </p:nvPicPr>
        <p:blipFill>
          <a:blip r:embed="rId10"/>
          <a:srcRect/>
          <a:stretch>
            <a:fillRect/>
          </a:stretch>
        </p:blipFill>
        <p:spPr bwMode="auto">
          <a:xfrm rot="1787145">
            <a:off x="5402363" y="3957160"/>
            <a:ext cx="1595442" cy="232934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500042"/>
            <a:ext cx="6000792" cy="5940088"/>
          </a:xfrm>
          <a:prstGeom prst="rect">
            <a:avLst/>
          </a:prstGeom>
          <a:noFill/>
        </p:spPr>
        <p:txBody>
          <a:bodyPr wrap="square" rtlCol="0">
            <a:spAutoFit/>
          </a:bodyPr>
          <a:lstStyle/>
          <a:p>
            <a:r>
              <a:rPr lang="ru-RU" sz="2000" dirty="0"/>
              <a:t>Приход </a:t>
            </a:r>
            <a:r>
              <a:rPr lang="ru-RU" sz="2000" dirty="0">
                <a:hlinkClick r:id="rId2" tooltip="Фашизм"/>
              </a:rPr>
              <a:t>фашистов</a:t>
            </a:r>
            <a:r>
              <a:rPr lang="ru-RU" sz="2000" dirty="0"/>
              <a:t> к власти в Германии в конце 30-х годов положил конец русской диаспоре в Берлине. Жизнь Набокова с женой-еврейкой в Германии стала невозможной, и семья Набоковых переезжает в Париж, а с началом </a:t>
            </a:r>
            <a:r>
              <a:rPr lang="ru-RU" sz="2000" dirty="0">
                <a:hlinkClick r:id="rId3" tooltip="Вторая мировая война"/>
              </a:rPr>
              <a:t>Второй мировой войны</a:t>
            </a:r>
            <a:r>
              <a:rPr lang="ru-RU" sz="2000" dirty="0"/>
              <a:t> эмигрирует в </a:t>
            </a:r>
            <a:r>
              <a:rPr lang="ru-RU" sz="2000" dirty="0">
                <a:hlinkClick r:id="rId4" tooltip="США"/>
              </a:rPr>
              <a:t>США</a:t>
            </a:r>
            <a:r>
              <a:rPr lang="ru-RU" sz="2000" dirty="0"/>
              <a:t>. С исчезновением русской диаспоры в Европе Набоков окончательно потерял своего русскоязычного читателя, и единственной возможностью продолжить творчество был переход на английский язык. Свой первый роман на английском языке («Подлинная жизнь Себастьяна </a:t>
            </a:r>
            <a:r>
              <a:rPr lang="ru-RU" sz="2000" dirty="0" err="1"/>
              <a:t>Найта</a:t>
            </a:r>
            <a:r>
              <a:rPr lang="ru-RU" sz="2000" dirty="0"/>
              <a:t>») Набоков пишет ещё в Европе, незадолго до отъезда в США, с </a:t>
            </a:r>
            <a:r>
              <a:rPr lang="ru-RU" sz="2000" dirty="0">
                <a:hlinkClick r:id="rId5" tooltip="1937"/>
              </a:rPr>
              <a:t>1937</a:t>
            </a:r>
            <a:r>
              <a:rPr lang="ru-RU" sz="2000" dirty="0"/>
              <a:t> года и до конца своих дней Набоков не написал на русском языке ни одного романа (если не считать автобиографию «Другие берега» и авторский перевод «Лолиты» на русский язык).</a:t>
            </a:r>
          </a:p>
          <a:p>
            <a:endParaRPr lang="ru-RU"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428604"/>
            <a:ext cx="8215370" cy="2831544"/>
          </a:xfrm>
          <a:prstGeom prst="rect">
            <a:avLst/>
          </a:prstGeom>
          <a:noFill/>
        </p:spPr>
        <p:txBody>
          <a:bodyPr wrap="square" rtlCol="0">
            <a:spAutoFit/>
          </a:bodyPr>
          <a:lstStyle/>
          <a:p>
            <a:r>
              <a:rPr lang="ru-RU" dirty="0"/>
              <a:t> </a:t>
            </a:r>
          </a:p>
          <a:p>
            <a:r>
              <a:rPr lang="ru-RU" sz="2000" dirty="0"/>
              <a:t>В Америке с </a:t>
            </a:r>
            <a:r>
              <a:rPr lang="ru-RU" sz="2000" dirty="0">
                <a:hlinkClick r:id="rId2" tooltip="1940"/>
              </a:rPr>
              <a:t>1940</a:t>
            </a:r>
            <a:r>
              <a:rPr lang="ru-RU" sz="2000" dirty="0"/>
              <a:t>-го до </a:t>
            </a:r>
            <a:r>
              <a:rPr lang="ru-RU" sz="2000" dirty="0">
                <a:hlinkClick r:id="rId3" tooltip="1958"/>
              </a:rPr>
              <a:t>1958</a:t>
            </a:r>
            <a:r>
              <a:rPr lang="ru-RU" sz="2000" dirty="0"/>
              <a:t> года Набоков зарабатывает на жизнь чтением лекций по русской и мировой литературе в американских университетах. Его первые англоязычные романы («Подлинная жизнь Себастьяна </a:t>
            </a:r>
            <a:r>
              <a:rPr lang="ru-RU" sz="2000" dirty="0" err="1"/>
              <a:t>Найта</a:t>
            </a:r>
            <a:r>
              <a:rPr lang="ru-RU" sz="2000" dirty="0"/>
              <a:t>», «</a:t>
            </a:r>
            <a:r>
              <a:rPr lang="ru-RU" sz="2000" dirty="0" err="1"/>
              <a:t>Bend</a:t>
            </a:r>
            <a:r>
              <a:rPr lang="ru-RU" sz="2000" dirty="0"/>
              <a:t> </a:t>
            </a:r>
            <a:r>
              <a:rPr lang="ru-RU" sz="2000" dirty="0" err="1"/>
              <a:t>Sinister</a:t>
            </a:r>
            <a:r>
              <a:rPr lang="ru-RU" sz="2000" dirty="0"/>
              <a:t>», «Пнин»), несмотря на свои художественные достоинства, не имели коммерческого успеха. В этот период Набоков близко сходится с </a:t>
            </a:r>
            <a:r>
              <a:rPr lang="ru-RU" sz="2000" dirty="0">
                <a:hlinkClick r:id="rId4" tooltip="Уилсон, Эдмунд"/>
              </a:rPr>
              <a:t>Э. Уилсоном</a:t>
            </a:r>
            <a:r>
              <a:rPr lang="ru-RU" sz="2000" dirty="0"/>
              <a:t> и другими литературоведами, продолжает профессионально заниматься энтомологией. </a:t>
            </a:r>
          </a:p>
        </p:txBody>
      </p:sp>
      <p:pic>
        <p:nvPicPr>
          <p:cNvPr id="5122" name="Picture 2" descr="C:\Documents and Settings\1\Мои документы\Мои рисунки\1929_30.jpg"/>
          <p:cNvPicPr>
            <a:picLocks noChangeAspect="1" noChangeArrowheads="1"/>
          </p:cNvPicPr>
          <p:nvPr/>
        </p:nvPicPr>
        <p:blipFill>
          <a:blip r:embed="rId5"/>
          <a:srcRect/>
          <a:stretch>
            <a:fillRect/>
          </a:stretch>
        </p:blipFill>
        <p:spPr bwMode="auto">
          <a:xfrm>
            <a:off x="1857356" y="3357562"/>
            <a:ext cx="4398536" cy="324325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28662" y="571480"/>
            <a:ext cx="4572032" cy="5909310"/>
          </a:xfrm>
          <a:prstGeom prst="rect">
            <a:avLst/>
          </a:prstGeom>
          <a:noFill/>
        </p:spPr>
        <p:txBody>
          <a:bodyPr wrap="square" rtlCol="0">
            <a:spAutoFit/>
          </a:bodyPr>
          <a:lstStyle/>
          <a:p>
            <a:r>
              <a:rPr lang="ru-RU" dirty="0"/>
              <a:t>Путешествуя во время отпусков по Соединённым Штатам, Набоков работает над романом «Лолита», тема которого (история взрослого мужчины, страстно увлекшегося двенадцатилетней девочкой) была немыслимой для своего времени, вследствие чего даже на публикацию романа у писателя оставалось мало надежд. Однако роман был опубликован (сначала в Европе, затем в Америке) и быстро принёс его автору мировую славу и финансовое благосостояние. Интересно, что первоначально роман, как описывал сам Набоков, был опубликован в одиозном издательстве "Олимпия", которое, как он понял уже после публикации, выпускало в основном "</a:t>
            </a:r>
            <a:r>
              <a:rPr lang="ru-RU" dirty="0" err="1"/>
              <a:t>полупорнографические</a:t>
            </a:r>
            <a:r>
              <a:rPr lang="ru-RU" dirty="0"/>
              <a:t>" и близкие к ним романы.</a:t>
            </a:r>
          </a:p>
          <a:p>
            <a:endParaRPr lang="ru-RU" dirty="0"/>
          </a:p>
        </p:txBody>
      </p:sp>
      <p:pic>
        <p:nvPicPr>
          <p:cNvPr id="28675" name="Picture 3" descr="C:\Documents and Settings\HomeUSER\Мои документы\Мои рисунки\lolita.png"/>
          <p:cNvPicPr>
            <a:picLocks noChangeAspect="1" noChangeArrowheads="1"/>
          </p:cNvPicPr>
          <p:nvPr/>
        </p:nvPicPr>
        <p:blipFill>
          <a:blip r:embed="rId2"/>
          <a:srcRect/>
          <a:stretch>
            <a:fillRect/>
          </a:stretch>
        </p:blipFill>
        <p:spPr bwMode="auto">
          <a:xfrm rot="1612119">
            <a:off x="5501053" y="455903"/>
            <a:ext cx="1694894" cy="2619382"/>
          </a:xfrm>
          <a:prstGeom prst="rect">
            <a:avLst/>
          </a:prstGeom>
          <a:noFill/>
        </p:spPr>
      </p:pic>
      <p:pic>
        <p:nvPicPr>
          <p:cNvPr id="28674" name="Picture 2" descr="C:\Documents and Settings\HomeUSER\Мои документы\Мои рисунки\85955.jpg"/>
          <p:cNvPicPr>
            <a:picLocks noChangeAspect="1" noChangeArrowheads="1"/>
          </p:cNvPicPr>
          <p:nvPr/>
        </p:nvPicPr>
        <p:blipFill>
          <a:blip r:embed="rId3"/>
          <a:srcRect/>
          <a:stretch>
            <a:fillRect/>
          </a:stretch>
        </p:blipFill>
        <p:spPr bwMode="auto">
          <a:xfrm rot="1828969">
            <a:off x="6153612" y="1882148"/>
            <a:ext cx="1610110" cy="2449596"/>
          </a:xfrm>
          <a:prstGeom prst="rect">
            <a:avLst/>
          </a:prstGeom>
          <a:noFill/>
        </p:spPr>
      </p:pic>
      <p:pic>
        <p:nvPicPr>
          <p:cNvPr id="28676" name="Picture 4" descr="C:\Documents and Settings\HomeUSER\Мои документы\Мои рисунки\ast199387.jpg"/>
          <p:cNvPicPr>
            <a:picLocks noChangeAspect="1" noChangeArrowheads="1"/>
          </p:cNvPicPr>
          <p:nvPr/>
        </p:nvPicPr>
        <p:blipFill>
          <a:blip r:embed="rId4"/>
          <a:srcRect/>
          <a:stretch>
            <a:fillRect/>
          </a:stretch>
        </p:blipFill>
        <p:spPr bwMode="auto">
          <a:xfrm rot="1593873">
            <a:off x="5943416" y="3729318"/>
            <a:ext cx="1578984" cy="235268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4414" y="857232"/>
            <a:ext cx="6858048" cy="2031325"/>
          </a:xfrm>
          <a:prstGeom prst="rect">
            <a:avLst/>
          </a:prstGeom>
          <a:noFill/>
        </p:spPr>
        <p:txBody>
          <a:bodyPr wrap="square" rtlCol="0">
            <a:spAutoFit/>
          </a:bodyPr>
          <a:lstStyle/>
          <a:p>
            <a:r>
              <a:rPr lang="ru-RU" dirty="0"/>
              <a:t>Знаменитая “Лолита”, написанная в 1955 году— это особый пример </a:t>
            </a:r>
            <a:r>
              <a:rPr lang="ru-RU" dirty="0" err="1"/>
              <a:t>набоковского</a:t>
            </a:r>
            <a:r>
              <a:rPr lang="ru-RU" dirty="0"/>
              <a:t> </a:t>
            </a:r>
            <a:r>
              <a:rPr lang="ru-RU" dirty="0" err="1"/>
              <a:t>насмешничанья</a:t>
            </a:r>
            <a:r>
              <a:rPr lang="ru-RU" dirty="0"/>
              <a:t> над публикой. “Лолита” насмешничает над всей пошлостью американского общества потребления и над неисчислимыми бульварными романами Америки. Нет сомнений в том, что ее никак нельзя отнести к пошлым романчикам. </a:t>
            </a:r>
          </a:p>
          <a:p>
            <a:endParaRPr lang="ru-RU" dirty="0"/>
          </a:p>
        </p:txBody>
      </p:sp>
      <p:pic>
        <p:nvPicPr>
          <p:cNvPr id="27649" name="Picture 1" descr="C:\Documents and Settings\HomeUSER\Мои документы\Мои рисунки\Lolita_poster.jpg"/>
          <p:cNvPicPr>
            <a:picLocks noChangeAspect="1" noChangeArrowheads="1"/>
          </p:cNvPicPr>
          <p:nvPr/>
        </p:nvPicPr>
        <p:blipFill>
          <a:blip r:embed="rId2"/>
          <a:srcRect t="4412" r="3846" b="19858"/>
          <a:stretch>
            <a:fillRect/>
          </a:stretch>
        </p:blipFill>
        <p:spPr bwMode="auto">
          <a:xfrm rot="873512">
            <a:off x="3046758" y="3018414"/>
            <a:ext cx="2800369" cy="3000395"/>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571480"/>
            <a:ext cx="7572428" cy="1200329"/>
          </a:xfrm>
          <a:prstGeom prst="rect">
            <a:avLst/>
          </a:prstGeom>
          <a:noFill/>
        </p:spPr>
        <p:txBody>
          <a:bodyPr wrap="square" rtlCol="0">
            <a:spAutoFit/>
          </a:bodyPr>
          <a:lstStyle/>
          <a:p>
            <a:r>
              <a:rPr lang="ru-RU" dirty="0"/>
              <a:t>Эта книга решила материальные проблемы Набокова, и он немедленно бросил службу и уехал в Швейцарию, где в пансионе провел остаток жизни. </a:t>
            </a:r>
          </a:p>
          <a:p>
            <a:endParaRPr lang="ru-RU" dirty="0"/>
          </a:p>
        </p:txBody>
      </p:sp>
      <p:pic>
        <p:nvPicPr>
          <p:cNvPr id="26626" name="Picture 2" descr="C:\Documents and Settings\HomeUSER\Мои документы\Мои рисунки\Nabokov.jpg"/>
          <p:cNvPicPr>
            <a:picLocks noChangeAspect="1" noChangeArrowheads="1"/>
          </p:cNvPicPr>
          <p:nvPr/>
        </p:nvPicPr>
        <p:blipFill>
          <a:blip r:embed="rId2"/>
          <a:srcRect/>
          <a:stretch>
            <a:fillRect/>
          </a:stretch>
        </p:blipFill>
        <p:spPr bwMode="auto">
          <a:xfrm rot="21010027">
            <a:off x="1998258" y="1535841"/>
            <a:ext cx="3309942" cy="4444779"/>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8662" y="642918"/>
            <a:ext cx="7715304" cy="3139321"/>
          </a:xfrm>
          <a:prstGeom prst="rect">
            <a:avLst/>
          </a:prstGeom>
          <a:noFill/>
        </p:spPr>
        <p:txBody>
          <a:bodyPr wrap="square" rtlCol="0">
            <a:spAutoFit/>
          </a:bodyPr>
          <a:lstStyle/>
          <a:p>
            <a:r>
              <a:rPr lang="ru-RU" dirty="0"/>
              <a:t>Владимир Набоков родился 10 (22) апреля </a:t>
            </a:r>
            <a:r>
              <a:rPr lang="ru-RU" u="sng" dirty="0">
                <a:hlinkClick r:id="rId2" tooltip="1899"/>
              </a:rPr>
              <a:t>1899 года</a:t>
            </a:r>
            <a:r>
              <a:rPr lang="ru-RU" dirty="0"/>
              <a:t> в аристократической семье известного российского политика </a:t>
            </a:r>
            <a:r>
              <a:rPr lang="ru-RU" u="sng" dirty="0">
                <a:hlinkClick r:id="rId3" tooltip="Набоков, Владимир Дмитриевич"/>
              </a:rPr>
              <a:t>Владимира Дмитриевича Набокова</a:t>
            </a:r>
            <a:r>
              <a:rPr lang="ru-RU" dirty="0"/>
              <a:t>. В обиходе семьи Набокова использовалась три языка: русский, английский, и французский, — таким образом, будущий писатель в совершенстве владел тремя языками с раннего детства. По собственным словам, он научился читать по-английски прежде, чем по-русски. Первые годы жизни Набокова прошли в комфорте и достатке в доме Набоковых на Большой Морской в Петербурге и в их загородном имении </a:t>
            </a:r>
            <a:r>
              <a:rPr lang="ru-RU" u="sng" dirty="0" err="1">
                <a:hlinkClick r:id="rId4" tooltip="Батово"/>
              </a:rPr>
              <a:t>Батово</a:t>
            </a:r>
            <a:r>
              <a:rPr lang="ru-RU" dirty="0"/>
              <a:t> (под Гатчиной).</a:t>
            </a:r>
          </a:p>
          <a:p>
            <a:endParaRPr lang="ru-RU" dirty="0"/>
          </a:p>
        </p:txBody>
      </p:sp>
      <p:pic>
        <p:nvPicPr>
          <p:cNvPr id="5" name="Рисунок 4" descr="http://upload.wikimedia.org/wikipedia/commons/thumb/7/7c/Rozhdestveno.JPG/240px-Rozhdestveno.JPG">
            <a:hlinkClick r:id="rId5" tooltip="&quot;Имение в Рождествено по соседству с Батово и Вырой&quot;"/>
          </p:cNvPr>
          <p:cNvPicPr/>
          <p:nvPr/>
        </p:nvPicPr>
        <p:blipFill>
          <a:blip r:embed="rId6"/>
          <a:srcRect/>
          <a:stretch>
            <a:fillRect/>
          </a:stretch>
        </p:blipFill>
        <p:spPr bwMode="auto">
          <a:xfrm>
            <a:off x="1428728" y="3500438"/>
            <a:ext cx="4500594" cy="271464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57686" y="571480"/>
            <a:ext cx="4071966" cy="5940088"/>
          </a:xfrm>
          <a:prstGeom prst="rect">
            <a:avLst/>
          </a:prstGeom>
          <a:noFill/>
        </p:spPr>
        <p:txBody>
          <a:bodyPr wrap="square" rtlCol="0">
            <a:spAutoFit/>
          </a:bodyPr>
          <a:lstStyle/>
          <a:p>
            <a:r>
              <a:rPr lang="ru-RU" sz="2000" b="1" dirty="0" smtClean="0"/>
              <a:t>Пожалуй, никто из русских писателей XX века не рос в такой роскоши, в таком комфорте и с таким ощущением значительности своей семьи, с ощущением своей несомненной принадлежности к элите. Отец будущего писателя В. В. Набоков — крупный чиновник и государственный деятель (венец его карьеры — министерская должность управляющего делами Временного правительства России в марте — апреле 1917 года), человек богатый и культурный, англоман.</a:t>
            </a:r>
          </a:p>
          <a:p>
            <a:endParaRPr lang="ru-RU" sz="2000" dirty="0"/>
          </a:p>
        </p:txBody>
      </p:sp>
      <p:pic>
        <p:nvPicPr>
          <p:cNvPr id="5" name="Picture 2" descr="C:\Documents and Settings\HomeUSER\Мои документы\Мои рисунки\1906.jpg"/>
          <p:cNvPicPr>
            <a:picLocks noChangeAspect="1" noChangeArrowheads="1"/>
          </p:cNvPicPr>
          <p:nvPr/>
        </p:nvPicPr>
        <p:blipFill>
          <a:blip r:embed="rId2"/>
          <a:srcRect/>
          <a:stretch>
            <a:fillRect/>
          </a:stretch>
        </p:blipFill>
        <p:spPr bwMode="auto">
          <a:xfrm>
            <a:off x="714348" y="571480"/>
            <a:ext cx="3480621" cy="557216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00100" y="571480"/>
            <a:ext cx="4143404" cy="5940088"/>
          </a:xfrm>
          <a:prstGeom prst="rect">
            <a:avLst/>
          </a:prstGeom>
          <a:noFill/>
        </p:spPr>
        <p:txBody>
          <a:bodyPr wrap="square" rtlCol="0">
            <a:spAutoFit/>
          </a:bodyPr>
          <a:lstStyle/>
          <a:p>
            <a:r>
              <a:rPr lang="ru-RU" sz="2000" dirty="0"/>
              <a:t>. </a:t>
            </a:r>
            <a:r>
              <a:rPr lang="ru-RU" sz="2000" b="1" dirty="0"/>
              <a:t>Владимир-младший сначала выучился по-английски, а уж потом по-русски. У Набоковых собственный, </a:t>
            </a:r>
            <a:r>
              <a:rPr lang="ru-RU" sz="2000" b="1" dirty="0" err="1"/>
              <a:t>розового</a:t>
            </a:r>
            <a:r>
              <a:rPr lang="ru-RU" sz="2000" b="1" dirty="0"/>
              <a:t> гранита трехэтажный особняк в самом центре Петербурга, на Большой Морской, имение на реке </a:t>
            </a:r>
            <a:r>
              <a:rPr lang="ru-RU" sz="2000" b="1" dirty="0" smtClean="0"/>
              <a:t>Оредеж </a:t>
            </a:r>
            <a:r>
              <a:rPr lang="ru-RU" sz="2000" b="1" dirty="0"/>
              <a:t>в шестидесяти верстах от столицы. У семьи два автомобиля: по тем временам случай редчайший; в одном из лимузинов мальчика ежедневно возят в </a:t>
            </a:r>
            <a:r>
              <a:rPr lang="ru-RU" sz="2000" b="1" dirty="0" err="1"/>
              <a:t>Тенишевское</a:t>
            </a:r>
            <a:r>
              <a:rPr lang="ru-RU" sz="2000" b="1" dirty="0"/>
              <a:t> училище — самое дорогостоящее. Но не самое элитарное; здесь, в отличие от лицея, не было сословных преград. </a:t>
            </a:r>
          </a:p>
          <a:p>
            <a:endParaRPr lang="ru-RU" sz="2000" dirty="0"/>
          </a:p>
        </p:txBody>
      </p:sp>
      <p:pic>
        <p:nvPicPr>
          <p:cNvPr id="8195" name="Picture 3" descr="C:\Documents and Settings\HomeUSER\Мои документы\Мои рисунки\дом-музей Набокова в Петербурге.jpg"/>
          <p:cNvPicPr>
            <a:picLocks noChangeAspect="1" noChangeArrowheads="1"/>
          </p:cNvPicPr>
          <p:nvPr/>
        </p:nvPicPr>
        <p:blipFill>
          <a:blip r:embed="rId2"/>
          <a:srcRect t="11905" b="11905"/>
          <a:stretch>
            <a:fillRect/>
          </a:stretch>
        </p:blipFill>
        <p:spPr bwMode="auto">
          <a:xfrm>
            <a:off x="5143504" y="642918"/>
            <a:ext cx="3562970" cy="271464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571480"/>
            <a:ext cx="4857784" cy="4525963"/>
          </a:xfrm>
        </p:spPr>
        <p:txBody>
          <a:bodyPr/>
          <a:lstStyle/>
          <a:p>
            <a:r>
              <a:rPr lang="ru-RU" dirty="0" smtClean="0"/>
              <a:t>  </a:t>
            </a:r>
            <a:r>
              <a:rPr lang="ru-RU" sz="1800" dirty="0" smtClean="0"/>
              <a:t>Кроме Владимира в семье Набоковых было еще четверо детей: сыновья Сергей и Кирилл, дочери Ольга и Елена.</a:t>
            </a:r>
            <a:br>
              <a:rPr lang="ru-RU" sz="1800" dirty="0" smtClean="0"/>
            </a:br>
            <a:r>
              <a:rPr lang="ru-RU" sz="1800" dirty="0" smtClean="0"/>
              <a:t>          Характер и духовный склад Владимира Набокова начали формироваться в "</a:t>
            </a:r>
            <a:r>
              <a:rPr lang="ru-RU" sz="1800" i="1" dirty="0" smtClean="0"/>
              <a:t>совершеннейшем, счастливейшем детстве</a:t>
            </a:r>
            <a:r>
              <a:rPr lang="ru-RU" sz="1800" dirty="0" smtClean="0"/>
              <a:t>". "</a:t>
            </a:r>
            <a:r>
              <a:rPr lang="ru-RU" sz="1800" i="1" dirty="0" smtClean="0"/>
              <a:t>Трудный, своенравный, до прекрасной крайности избалованный ребенок</a:t>
            </a:r>
            <a:r>
              <a:rPr lang="ru-RU" sz="1800" dirty="0" smtClean="0"/>
              <a:t>" рос в аристократической петербургской семье, в атмосфере роскоши и духовного уюта, жадно черпая "</a:t>
            </a:r>
            <a:r>
              <a:rPr lang="ru-RU" sz="1800" i="1" dirty="0" smtClean="0"/>
              <a:t>всей пятерней чувств</a:t>
            </a:r>
            <a:r>
              <a:rPr lang="ru-RU" sz="1800" dirty="0" smtClean="0"/>
              <a:t>" яркие впечатления юных лет. Позже он щедро раздавал их собственным персонажам, "</a:t>
            </a:r>
            <a:r>
              <a:rPr lang="ru-RU" sz="1800" i="1" dirty="0" smtClean="0"/>
              <a:t>чтобы как-нибудь отделаться от бремени этого богатства</a:t>
            </a:r>
            <a:r>
              <a:rPr lang="ru-RU" sz="1800" dirty="0" smtClean="0"/>
              <a:t>". </a:t>
            </a:r>
            <a:endParaRPr lang="ru-RU" sz="1800" dirty="0"/>
          </a:p>
        </p:txBody>
      </p:sp>
      <p:pic>
        <p:nvPicPr>
          <p:cNvPr id="1026" name="Picture 2" descr="C:\Documents and Settings\1\Мои документы\Мои рисунки\1918_november.jpg"/>
          <p:cNvPicPr>
            <a:picLocks noChangeAspect="1" noChangeArrowheads="1"/>
          </p:cNvPicPr>
          <p:nvPr/>
        </p:nvPicPr>
        <p:blipFill>
          <a:blip r:embed="rId2"/>
          <a:srcRect/>
          <a:stretch>
            <a:fillRect/>
          </a:stretch>
        </p:blipFill>
        <p:spPr bwMode="auto">
          <a:xfrm>
            <a:off x="5143505" y="642918"/>
            <a:ext cx="3571900" cy="2670579"/>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4414" y="714356"/>
            <a:ext cx="7215238" cy="1938992"/>
          </a:xfrm>
          <a:prstGeom prst="rect">
            <a:avLst/>
          </a:prstGeom>
          <a:noFill/>
        </p:spPr>
        <p:txBody>
          <a:bodyPr wrap="square" rtlCol="0">
            <a:spAutoFit/>
          </a:bodyPr>
          <a:lstStyle/>
          <a:p>
            <a:r>
              <a:rPr lang="ru-RU" sz="2400" b="1" dirty="0"/>
              <a:t>О своем золотом детстве, о блестящем отце, о счастливых днях в предреволюционном Петербурге и на даче Набоков писал много и с большой любовью. </a:t>
            </a:r>
          </a:p>
          <a:p>
            <a:endParaRPr lang="ru-RU" sz="2400" b="1" dirty="0"/>
          </a:p>
        </p:txBody>
      </p:sp>
      <p:pic>
        <p:nvPicPr>
          <p:cNvPr id="5" name="Picture 2" descr="C:\Documents and Settings\HomeUSER\Мои документы\Мои рисунки\1901_summer.jpg"/>
          <p:cNvPicPr>
            <a:picLocks noChangeAspect="1" noChangeArrowheads="1"/>
          </p:cNvPicPr>
          <p:nvPr/>
        </p:nvPicPr>
        <p:blipFill>
          <a:blip r:embed="rId2"/>
          <a:srcRect/>
          <a:stretch>
            <a:fillRect/>
          </a:stretch>
        </p:blipFill>
        <p:spPr bwMode="auto">
          <a:xfrm>
            <a:off x="2428860" y="2357430"/>
            <a:ext cx="3071834" cy="397652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1472" y="571480"/>
            <a:ext cx="5257800" cy="4525963"/>
          </a:xfrm>
        </p:spPr>
        <p:txBody>
          <a:bodyPr/>
          <a:lstStyle/>
          <a:p>
            <a:r>
              <a:rPr lang="ru-RU" dirty="0" smtClean="0"/>
              <a:t>В это же время формируется круг увлечений и интересов, оставшихся неизменными на всю жизнь: шахматы, бабочки, книги. Набоков был очень неплохим шахматистом, но больше его привлекали шахматные задачи</a:t>
            </a:r>
            <a:endParaRPr lang="ru-RU" dirty="0"/>
          </a:p>
        </p:txBody>
      </p:sp>
      <p:pic>
        <p:nvPicPr>
          <p:cNvPr id="2050" name="Picture 2" descr="C:\Documents and Settings\1\Мои документы\Мои рисунки\1907.jpg"/>
          <p:cNvPicPr>
            <a:picLocks noChangeAspect="1" noChangeArrowheads="1"/>
          </p:cNvPicPr>
          <p:nvPr/>
        </p:nvPicPr>
        <p:blipFill>
          <a:blip r:embed="rId2"/>
          <a:srcRect/>
          <a:stretch>
            <a:fillRect/>
          </a:stretch>
        </p:blipFill>
        <p:spPr bwMode="auto">
          <a:xfrm>
            <a:off x="5786446" y="1643050"/>
            <a:ext cx="3051568" cy="457040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500042"/>
            <a:ext cx="4500594" cy="5909310"/>
          </a:xfrm>
          <a:prstGeom prst="rect">
            <a:avLst/>
          </a:prstGeom>
          <a:noFill/>
        </p:spPr>
        <p:txBody>
          <a:bodyPr wrap="square" rtlCol="0">
            <a:spAutoFit/>
          </a:bodyPr>
          <a:lstStyle/>
          <a:p>
            <a:r>
              <a:rPr lang="ru-RU" sz="2400" dirty="0">
                <a:hlinkClick r:id="rId3" tooltip="Октябрьская революция 1917 года в России"/>
              </a:rPr>
              <a:t>Революция 1917</a:t>
            </a:r>
            <a:r>
              <a:rPr lang="ru-RU" sz="2400" dirty="0"/>
              <a:t> года заставила Набоковых перебраться в </a:t>
            </a:r>
            <a:r>
              <a:rPr lang="ru-RU" sz="2400" dirty="0">
                <a:hlinkClick r:id="rId4" tooltip="Крым"/>
              </a:rPr>
              <a:t>Крым</a:t>
            </a:r>
            <a:r>
              <a:rPr lang="ru-RU" sz="2400" dirty="0"/>
              <a:t>, а затем, в </a:t>
            </a:r>
            <a:r>
              <a:rPr lang="ru-RU" sz="2400" dirty="0">
                <a:hlinkClick r:id="rId5" tooltip="1919"/>
              </a:rPr>
              <a:t>1919</a:t>
            </a:r>
            <a:r>
              <a:rPr lang="ru-RU" sz="2400" dirty="0"/>
              <a:t>-м, эмигрировать из России. Некоторые из семейных драгоценностей удалось вывезти с собой, и на эти деньги семья Набоковых жила в Берлине, в то время как Владимир получал образование в </a:t>
            </a:r>
            <a:r>
              <a:rPr lang="ru-RU" sz="2400" dirty="0">
                <a:hlinkClick r:id="rId6" tooltip="Кембридж (Англия)"/>
              </a:rPr>
              <a:t>Кембридже</a:t>
            </a:r>
            <a:r>
              <a:rPr lang="ru-RU" sz="2400" dirty="0"/>
              <a:t>, где он продолжает писать русские стихи и переводит на русский язык </a:t>
            </a:r>
            <a:r>
              <a:rPr lang="ru-RU" sz="2400" dirty="0">
                <a:hlinkClick r:id="rId7" tooltip="Алиса в стране чудес"/>
              </a:rPr>
              <a:t>«Алису в стране Чудес»</a:t>
            </a:r>
            <a:r>
              <a:rPr lang="ru-RU" sz="2400" dirty="0"/>
              <a:t> Л. </a:t>
            </a:r>
            <a:r>
              <a:rPr lang="ru-RU" sz="2400" dirty="0" err="1"/>
              <a:t>Кэррола</a:t>
            </a:r>
            <a:r>
              <a:rPr lang="ru-RU" sz="2400" dirty="0"/>
              <a:t>.</a:t>
            </a:r>
          </a:p>
          <a:p>
            <a:endParaRPr lang="ru-RU" dirty="0"/>
          </a:p>
        </p:txBody>
      </p:sp>
      <p:pic>
        <p:nvPicPr>
          <p:cNvPr id="3074" name="Picture 2" descr="C:\Documents and Settings\1\Мои документы\Мои рисунки\nabokoff.jpg"/>
          <p:cNvPicPr>
            <a:picLocks noChangeAspect="1" noChangeArrowheads="1"/>
          </p:cNvPicPr>
          <p:nvPr/>
        </p:nvPicPr>
        <p:blipFill>
          <a:blip r:embed="rId8"/>
          <a:srcRect/>
          <a:stretch>
            <a:fillRect/>
          </a:stretch>
        </p:blipFill>
        <p:spPr bwMode="auto">
          <a:xfrm>
            <a:off x="5000628" y="642918"/>
            <a:ext cx="3597275" cy="5462587"/>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428604"/>
            <a:ext cx="8286808" cy="3693319"/>
          </a:xfrm>
          <a:prstGeom prst="rect">
            <a:avLst/>
          </a:prstGeom>
          <a:noFill/>
        </p:spPr>
        <p:txBody>
          <a:bodyPr wrap="square" rtlCol="0">
            <a:spAutoFit/>
          </a:bodyPr>
          <a:lstStyle/>
          <a:p>
            <a:r>
              <a:rPr lang="ru-RU" b="1" dirty="0"/>
              <a:t>Перепад к последующей эмигрантской жизни оказался очень резким. В отличие от основной массы русских беженцев Набоков хорошо знал язык, имел престижное западное образование. Но кембриджский диплом ничего не давал в смысле жизненного устройства. Да и сам Набоков уже не хотел для себя никакой другой карьеры, кроме писательской. Приходилось перебиваться случайными заработками, не литературными, разумеется, а скорее относящимися к “сфере обслуживания”, если так можно назвать наемного партнера для богатых и неумелых теннисистов. Набоков не голодал, но, как свидетельствует мемуарист, “аккуратно подстригал бахрому на брюках”. В любом случае это унизительно, а для недавнего юного сноба из </a:t>
            </a:r>
            <a:r>
              <a:rPr lang="ru-RU" b="1" dirty="0" err="1"/>
              <a:t>Тенишевского</a:t>
            </a:r>
            <a:r>
              <a:rPr lang="ru-RU" b="1" dirty="0"/>
              <a:t> училища — втройне. </a:t>
            </a:r>
          </a:p>
          <a:p>
            <a:endParaRPr lang="ru-RU" b="1" dirty="0"/>
          </a:p>
        </p:txBody>
      </p:sp>
      <p:pic>
        <p:nvPicPr>
          <p:cNvPr id="4098" name="Picture 2" descr="C:\Documents and Settings\1\Мои документы\Мои рисунки\1920_Kembridge.jpg"/>
          <p:cNvPicPr>
            <a:picLocks noChangeAspect="1" noChangeArrowheads="1"/>
          </p:cNvPicPr>
          <p:nvPr/>
        </p:nvPicPr>
        <p:blipFill>
          <a:blip r:embed="rId2"/>
          <a:srcRect/>
          <a:stretch>
            <a:fillRect/>
          </a:stretch>
        </p:blipFill>
        <p:spPr bwMode="auto">
          <a:xfrm>
            <a:off x="2571736" y="3786190"/>
            <a:ext cx="3635372" cy="2726529"/>
          </a:xfrm>
          <a:prstGeom prst="rect">
            <a:avLst/>
          </a:prstGeom>
          <a:noFill/>
        </p:spPr>
      </p:pic>
    </p:spTree>
  </p:cSld>
  <p:clrMapOvr>
    <a:masterClrMapping/>
  </p:clrMapOvr>
</p:sld>
</file>

<file path=ppt/theme/theme1.xml><?xml version="1.0" encoding="utf-8"?>
<a:theme xmlns:a="http://schemas.openxmlformats.org/drawingml/2006/main" name="Stack of books design template">
  <a:themeElements>
    <a:clrScheme name="Тема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Тема Office">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Тема Offi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Тема Offi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Тема Offi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Тема Offi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Тема Offi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Тема Offi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Тема Offi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Тема Offi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Stack of books design template</Template>
  <TotalTime>83</TotalTime>
  <Words>917</Words>
  <Application>Microsoft Office PowerPoint</Application>
  <PresentationFormat>Экран (4:3)</PresentationFormat>
  <Paragraphs>19</Paragraphs>
  <Slides>15</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Century Gothic</vt:lpstr>
      <vt:lpstr>Romana Script</vt:lpstr>
      <vt:lpstr>Stack of books design template</vt:lpstr>
      <vt:lpstr>В. В. Набоков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subject/>
  <dc:creator>Privezentceva</dc:creator>
  <cp:keywords/>
  <dc:description/>
  <cp:lastModifiedBy>XXXXX</cp:lastModifiedBy>
  <cp:revision>12</cp:revision>
  <dcterms:created xsi:type="dcterms:W3CDTF">2009-03-09T17:12:14Z</dcterms:created>
  <dcterms:modified xsi:type="dcterms:W3CDTF">2021-04-06T04:13:07Z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TC011594401049</vt:lpwstr>
  </property>
</Properties>
</file>