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5" r:id="rId17"/>
    <p:sldId id="276" r:id="rId18"/>
    <p:sldId id="271" r:id="rId19"/>
    <p:sldId id="272" r:id="rId20"/>
    <p:sldId id="273" r:id="rId21"/>
    <p:sldId id="274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48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7EA73-021F-44AF-BD28-A3375686ADE2}" type="datetimeFigureOut">
              <a:rPr lang="ru-RU" smtClean="0"/>
              <a:t>29.04.2014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7BB04-42FB-40FE-BE36-70E21D1453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693882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7EA73-021F-44AF-BD28-A3375686ADE2}" type="datetimeFigureOut">
              <a:rPr lang="ru-RU" smtClean="0"/>
              <a:t>29.04.2014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7BB04-42FB-40FE-BE36-70E21D1453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703748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7EA73-021F-44AF-BD28-A3375686ADE2}" type="datetimeFigureOut">
              <a:rPr lang="ru-RU" smtClean="0"/>
              <a:t>29.04.2014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7BB04-42FB-40FE-BE36-70E21D1453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269182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7EA73-021F-44AF-BD28-A3375686ADE2}" type="datetimeFigureOut">
              <a:rPr lang="ru-RU" smtClean="0"/>
              <a:t>29.04.2014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7BB04-42FB-40FE-BE36-70E21D1453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76987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7EA73-021F-44AF-BD28-A3375686ADE2}" type="datetimeFigureOut">
              <a:rPr lang="ru-RU" smtClean="0"/>
              <a:t>29.04.2014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7BB04-42FB-40FE-BE36-70E21D1453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893937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7EA73-021F-44AF-BD28-A3375686ADE2}" type="datetimeFigureOut">
              <a:rPr lang="ru-RU" smtClean="0"/>
              <a:t>29.04.2014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7BB04-42FB-40FE-BE36-70E21D1453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9047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7EA73-021F-44AF-BD28-A3375686ADE2}" type="datetimeFigureOut">
              <a:rPr lang="ru-RU" smtClean="0"/>
              <a:t>29.04.2014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7BB04-42FB-40FE-BE36-70E21D1453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856804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7EA73-021F-44AF-BD28-A3375686ADE2}" type="datetimeFigureOut">
              <a:rPr lang="ru-RU" smtClean="0"/>
              <a:t>29.04.2014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7BB04-42FB-40FE-BE36-70E21D1453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047183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7EA73-021F-44AF-BD28-A3375686ADE2}" type="datetimeFigureOut">
              <a:rPr lang="ru-RU" smtClean="0"/>
              <a:t>29.04.2014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7BB04-42FB-40FE-BE36-70E21D1453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431103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7EA73-021F-44AF-BD28-A3375686ADE2}" type="datetimeFigureOut">
              <a:rPr lang="ru-RU" smtClean="0"/>
              <a:t>29.04.2014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7BB04-42FB-40FE-BE36-70E21D1453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8431071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7EA73-021F-44AF-BD28-A3375686ADE2}" type="datetimeFigureOut">
              <a:rPr lang="ru-RU" smtClean="0"/>
              <a:t>29.04.2014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7BB04-42FB-40FE-BE36-70E21D1453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7805978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87EA73-021F-44AF-BD28-A3375686ADE2}" type="datetimeFigureOut">
              <a:rPr lang="ru-RU" smtClean="0"/>
              <a:t>29.04.2014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7BB04-42FB-40FE-BE36-70E21D1453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493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37482" y="0"/>
            <a:ext cx="8354518" cy="3419657"/>
          </a:xfrm>
        </p:spPr>
        <p:txBody>
          <a:bodyPr>
            <a:normAutofit/>
          </a:bodyPr>
          <a:lstStyle/>
          <a:p>
            <a:r>
              <a:rPr lang="ru-RU" sz="4600" dirty="0" smtClean="0">
                <a:latin typeface="Comic Sans MS" panose="030F0702030302020204" pitchFamily="66" charset="0"/>
              </a:rPr>
              <a:t>Анатомо – физиологические особенности </a:t>
            </a:r>
            <a:br>
              <a:rPr lang="ru-RU" sz="4600" dirty="0" smtClean="0">
                <a:latin typeface="Comic Sans MS" panose="030F0702030302020204" pitchFamily="66" charset="0"/>
              </a:rPr>
            </a:br>
            <a:r>
              <a:rPr lang="ru-RU" sz="4600" dirty="0" smtClean="0">
                <a:latin typeface="Comic Sans MS" panose="030F0702030302020204" pitchFamily="66" charset="0"/>
              </a:rPr>
              <a:t>сердечно – сосудистой системы детей</a:t>
            </a:r>
            <a:endParaRPr lang="ru-RU" sz="4600" dirty="0">
              <a:latin typeface="Comic Sans MS" panose="030F0702030302020204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15200" y="4992375"/>
            <a:ext cx="4661941" cy="1655762"/>
          </a:xfrm>
        </p:spPr>
        <p:txBody>
          <a:bodyPr>
            <a:normAutofit lnSpcReduction="10000"/>
          </a:bodyPr>
          <a:lstStyle/>
          <a:p>
            <a:pPr algn="r"/>
            <a:r>
              <a:rPr lang="ru-RU" dirty="0" smtClean="0">
                <a:latin typeface="Comic Sans MS" panose="030F0702030302020204" pitchFamily="66" charset="0"/>
              </a:rPr>
              <a:t>Выполнила:</a:t>
            </a:r>
          </a:p>
          <a:p>
            <a:pPr algn="r"/>
            <a:r>
              <a:rPr lang="ru-RU" dirty="0">
                <a:latin typeface="Comic Sans MS" panose="030F0702030302020204" pitchFamily="66" charset="0"/>
              </a:rPr>
              <a:t>с</a:t>
            </a:r>
            <a:r>
              <a:rPr lang="ru-RU" dirty="0" smtClean="0">
                <a:latin typeface="Comic Sans MS" panose="030F0702030302020204" pitchFamily="66" charset="0"/>
              </a:rPr>
              <a:t>тудентка 304 группы педиатрического факультета </a:t>
            </a:r>
          </a:p>
          <a:p>
            <a:pPr algn="r"/>
            <a:r>
              <a:rPr lang="ru-RU" dirty="0" smtClean="0">
                <a:latin typeface="Comic Sans MS" panose="030F0702030302020204" pitchFamily="66" charset="0"/>
              </a:rPr>
              <a:t>Истомина К. А.</a:t>
            </a:r>
            <a:endParaRPr lang="ru-RU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7658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14793" y="0"/>
            <a:ext cx="11422505" cy="1325563"/>
          </a:xfrm>
        </p:spPr>
        <p:txBody>
          <a:bodyPr>
            <a:normAutofit/>
          </a:bodyPr>
          <a:lstStyle/>
          <a:p>
            <a:r>
              <a:rPr lang="ru-RU" dirty="0" smtClean="0"/>
              <a:t>Качественная перестройка сердечной мышцы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4793" y="1325564"/>
            <a:ext cx="5816184" cy="521014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У детей раннего возраста мышца сердца не дифференцирована и состоит из тонких, плохо разделенных миофибрилл, которые содержат большое количество овальных ядер. </a:t>
            </a:r>
          </a:p>
          <a:p>
            <a:r>
              <a:rPr lang="ru-RU" dirty="0" smtClean="0"/>
              <a:t>Поперечная исчерченность отсутствует. Соединительная ткань начинает развиваться. </a:t>
            </a:r>
          </a:p>
          <a:p>
            <a:r>
              <a:rPr lang="ru-RU" dirty="0" smtClean="0"/>
              <a:t>Эластических элементов очень мало, в раннем детском возрасте мышечные волокна близко прилегают друг к другу. </a:t>
            </a:r>
          </a:p>
          <a:p>
            <a:r>
              <a:rPr lang="ru-RU" dirty="0" smtClean="0"/>
              <a:t>С ростом ребенка мышечные волокна утолщаются, появляется грубая соединительная ткань. Форма ядер становится палочкообразной, появляется поперечная исчерченность мышц, к 2—3летнему возрасту гистологическая дифференциация миокарда завершается. Совершенствуются и другие отделы сердца.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36924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8515" y="0"/>
            <a:ext cx="10515600" cy="1325563"/>
          </a:xfrm>
        </p:spPr>
        <p:txBody>
          <a:bodyPr/>
          <a:lstStyle/>
          <a:p>
            <a:r>
              <a:rPr lang="ru-RU" dirty="0" smtClean="0"/>
              <a:t>Проводящая система сердца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8515" y="1325562"/>
            <a:ext cx="7196528" cy="5300089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По мере роста ребенка происходит совершенствование про водящей системы сердца. В раннем детском возрасте она массивна, ее волокна контурированы нечетко. У детей более старшего возраста происходит перемодулирование проводящей системы сердца, поэтому у детей часто встречаются нарушения ритма сердца.</a:t>
            </a:r>
          </a:p>
          <a:p>
            <a:r>
              <a:rPr lang="ru-RU" dirty="0" smtClean="0"/>
              <a:t>Работа сердца осуществляется за счет поверхностных и глубоких сплетений, образованных волокнами блуждающего нерва и шейных симпатических узлов, контактирующих с ганглиями синусового и предсердножелудочкового узлов в стенках правого предсердия. </a:t>
            </a:r>
          </a:p>
          <a:p>
            <a:r>
              <a:rPr lang="ru-RU" dirty="0" smtClean="0"/>
              <a:t>Ветви блуждающего нерва заканчивают свое развитие к 3—4 годам. До этого возраста сердечная деятельность регулируется симпатической системой. Это объясняет физиологическое учащение сердечного ритма у детей первых 3 лет жизни. </a:t>
            </a:r>
          </a:p>
          <a:p>
            <a:r>
              <a:rPr lang="ru-RU" dirty="0" smtClean="0"/>
              <a:t>Под влиянием блуждающего нерва урежается сердечный ритм и появляется аритмия типа дыхательной, удлиняются интервалы между сердечными сокращениями. </a:t>
            </a:r>
          </a:p>
          <a:p>
            <a:r>
              <a:rPr lang="ru-RU" dirty="0" smtClean="0"/>
              <a:t>Функции миокарда у детей, такие как автоматизм, проводимость, сократимость, осуществляются так же, как у взрослых.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12457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872" y="164891"/>
            <a:ext cx="5381469" cy="1325563"/>
          </a:xfrm>
        </p:spPr>
        <p:txBody>
          <a:bodyPr/>
          <a:lstStyle/>
          <a:p>
            <a:r>
              <a:rPr lang="ru-RU" dirty="0" smtClean="0"/>
              <a:t>Особенности сосудов у детей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4872" y="1633928"/>
            <a:ext cx="5966085" cy="5021704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Сосуды подводят и распределяют кровь по органам и тканям ребенка. Их просвет у детей раннего возраста широк. По шири не артерии равны венам. </a:t>
            </a:r>
          </a:p>
          <a:p>
            <a:r>
              <a:rPr lang="ru-RU" dirty="0" smtClean="0"/>
              <a:t>Соотношение их просвета составляет</a:t>
            </a:r>
            <a:r>
              <a:rPr lang="ru-RU" dirty="0"/>
              <a:t> </a:t>
            </a:r>
            <a:r>
              <a:rPr lang="ru-RU" dirty="0" smtClean="0"/>
              <a:t>        1 : 1, затем венозное русло становится шире, к 16 годам их со отношение составляет 1 : 2. </a:t>
            </a:r>
          </a:p>
          <a:p>
            <a:r>
              <a:rPr lang="ru-RU" dirty="0" smtClean="0"/>
              <a:t>Рост артерий и вен часто не соответствует росту сердца. Стенки артерий более эластичны, чем стенки вен. С этим связаны меньшие показатели, чем у взрослых, периферического сопротивления, артериального давления и скорости кровотока.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8545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9765" y="764499"/>
            <a:ext cx="4751882" cy="5486400"/>
          </a:xfrm>
        </p:spPr>
        <p:txBody>
          <a:bodyPr/>
          <a:lstStyle/>
          <a:p>
            <a:r>
              <a:rPr lang="ru-RU" dirty="0" smtClean="0"/>
              <a:t>Строение артерий также меняется. У новорожденных стенки сосудов тонкие, в них слабо развиты мышечные и эластические волокна. </a:t>
            </a:r>
          </a:p>
          <a:p>
            <a:r>
              <a:rPr lang="ru-RU" dirty="0" smtClean="0"/>
              <a:t>До 5 лет быстро растет мышечный слой, в 5— 8 лет равномерно развиты все оболочки сосудов, к 12 годам структура сосудов у детей такая же, как у взрослых.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93957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9804" y="1394086"/>
            <a:ext cx="4302176" cy="4392117"/>
          </a:xfrm>
        </p:spPr>
        <p:txBody>
          <a:bodyPr/>
          <a:lstStyle/>
          <a:p>
            <a:r>
              <a:rPr lang="ru-RU" dirty="0" smtClean="0"/>
              <a:t>Частота пульса у детей зависит от возраста.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У новорожденного она составляет 160—140 /мин,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в 1 год — 110—140,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в 5 лет — 100,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в 10 лет — 80—90,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в 15 лет — 80.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88764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8534" y="536470"/>
            <a:ext cx="5292777" cy="602922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С возрастом нарастает систолическое артериальное давление, имеется тенденция к повышению диастолического давления.</a:t>
            </a:r>
          </a:p>
          <a:p>
            <a:r>
              <a:rPr lang="ru-RU" dirty="0" smtClean="0"/>
              <a:t>Артериальное систолическое давление равно 90 + 2 x n, </a:t>
            </a:r>
          </a:p>
          <a:p>
            <a:r>
              <a:rPr lang="ru-RU" dirty="0" smtClean="0"/>
              <a:t>диастолическое — 60 + 2 x n,      где n — возраст ребенка в годах. </a:t>
            </a:r>
          </a:p>
          <a:p>
            <a:r>
              <a:rPr lang="ru-RU" dirty="0" smtClean="0"/>
              <a:t>Для детей до 1 года систолическое давление равно   75 + n, где n — возраст ребенка в месяцах. </a:t>
            </a:r>
          </a:p>
          <a:p>
            <a:r>
              <a:rPr lang="ru-RU" dirty="0" smtClean="0"/>
              <a:t>Диастолическое артериальное давление равно систолическому давлению минус 10 мм рт. ст.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12464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8534" y="536470"/>
            <a:ext cx="5292777" cy="6029222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Возрастной норматив АД может быть определен по формуле  Молчанова: систолическое АД = 80 + 2n , </a:t>
            </a:r>
            <a:r>
              <a:rPr lang="ru-RU" dirty="0" smtClean="0"/>
              <a:t> где </a:t>
            </a:r>
            <a:r>
              <a:rPr lang="ru-RU" dirty="0"/>
              <a:t>n </a:t>
            </a:r>
            <a:r>
              <a:rPr lang="ru-RU" dirty="0" smtClean="0"/>
              <a:t>– возраст</a:t>
            </a:r>
            <a:r>
              <a:rPr lang="ru-RU" dirty="0"/>
              <a:t>.  </a:t>
            </a:r>
            <a:endParaRPr lang="ru-RU" dirty="0" smtClean="0"/>
          </a:p>
          <a:p>
            <a:r>
              <a:rPr lang="ru-RU" dirty="0" smtClean="0"/>
              <a:t>Диастолическое </a:t>
            </a:r>
            <a:r>
              <a:rPr lang="ru-RU" dirty="0"/>
              <a:t>АД составляет ½ - </a:t>
            </a:r>
            <a:r>
              <a:rPr lang="ru-RU" baseline="30000" dirty="0"/>
              <a:t>1</a:t>
            </a:r>
            <a:r>
              <a:rPr lang="ru-RU" dirty="0"/>
              <a:t>/</a:t>
            </a:r>
            <a:r>
              <a:rPr lang="ru-RU" baseline="-25000" dirty="0"/>
              <a:t>3</a:t>
            </a:r>
            <a:r>
              <a:rPr lang="ru-RU" dirty="0"/>
              <a:t>  систолического.</a:t>
            </a:r>
          </a:p>
          <a:p>
            <a:r>
              <a:rPr lang="ru-RU" dirty="0"/>
              <a:t>Максимальный возрастной норматив систолического АД высчитывается также по формуле Маслова:  </a:t>
            </a:r>
            <a:r>
              <a:rPr lang="ru-RU" dirty="0" smtClean="0"/>
              <a:t>                  АД </a:t>
            </a:r>
            <a:r>
              <a:rPr lang="ru-RU" dirty="0"/>
              <a:t>= 100 + 2 n.</a:t>
            </a:r>
          </a:p>
          <a:p>
            <a:r>
              <a:rPr lang="ru-RU" dirty="0"/>
              <a:t>Более точные данные АД определяют по перцентильным таблицам.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96614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9726" y="194873"/>
            <a:ext cx="5351488" cy="1495816"/>
          </a:xfrm>
        </p:spPr>
        <p:txBody>
          <a:bodyPr>
            <a:noAutofit/>
          </a:bodyPr>
          <a:lstStyle/>
          <a:p>
            <a:r>
              <a:rPr lang="ru-RU" sz="2400" dirty="0" smtClean="0"/>
              <a:t>Минутный и систолический объемы кровообращения в зависимости от возраста ребенка (Кишш П., Сутрели Д., 1962)</a:t>
            </a: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4228221"/>
              </p:ext>
            </p:extLst>
          </p:nvPr>
        </p:nvGraphicFramePr>
        <p:xfrm>
          <a:off x="434714" y="1798820"/>
          <a:ext cx="5276538" cy="463637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137081"/>
                <a:gridCol w="760827"/>
                <a:gridCol w="687376"/>
                <a:gridCol w="789928"/>
                <a:gridCol w="986926"/>
                <a:gridCol w="914400"/>
              </a:tblGrid>
              <a:tr h="1109272"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Возраст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Поверх-ность</a:t>
                      </a:r>
                    </a:p>
                    <a:p>
                      <a:pPr algn="ctr"/>
                      <a:r>
                        <a:rPr lang="ru-RU" sz="1100">
                          <a:effectLst/>
                        </a:rPr>
                        <a:t>тела, м.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Пульс, уд/мин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Минутный</a:t>
                      </a:r>
                    </a:p>
                    <a:p>
                      <a:pPr algn="ctr"/>
                      <a:r>
                        <a:rPr lang="ru-RU" sz="1100">
                          <a:effectLst/>
                        </a:rPr>
                        <a:t>объем,мл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effectLst/>
                        </a:rPr>
                        <a:t>Систолический </a:t>
                      </a:r>
                      <a:r>
                        <a:rPr lang="ru-RU" sz="1100" dirty="0">
                          <a:effectLst/>
                        </a:rPr>
                        <a:t>объем</a:t>
                      </a:r>
                      <a:r>
                        <a:rPr lang="ru-RU" sz="1100" dirty="0" smtClean="0">
                          <a:effectLst/>
                        </a:rPr>
                        <a:t>, мл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Артериальное</a:t>
                      </a:r>
                    </a:p>
                    <a:p>
                      <a:pPr algn="ctr"/>
                      <a:r>
                        <a:rPr lang="ru-RU" sz="1100">
                          <a:effectLst/>
                        </a:rPr>
                        <a:t>давление, мм</a:t>
                      </a:r>
                    </a:p>
                    <a:p>
                      <a:pPr algn="ctr"/>
                      <a:r>
                        <a:rPr lang="ru-RU" sz="1100">
                          <a:effectLst/>
                        </a:rPr>
                        <a:t>рт. cт.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</a:tr>
              <a:tr h="846503"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Новорожденный</a:t>
                      </a:r>
                    </a:p>
                    <a:p>
                      <a:pPr algn="ctr"/>
                      <a:r>
                        <a:rPr lang="ru-RU" sz="1100">
                          <a:effectLst/>
                        </a:rPr>
                        <a:t>(масса тела 3000г)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     0,18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    125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     560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    4,6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80-90/50-60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</a:tr>
              <a:tr h="282168"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1 месяц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     0,23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    136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     717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    5,3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</a:tr>
              <a:tr h="282168"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6 месяцев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     0,36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    130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   1120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    9,3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</a:tr>
              <a:tr h="282168"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1 год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     0,44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    120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   1370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  11,0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</a:tr>
              <a:tr h="423252"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2 года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     0,52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    115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   1620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  14,0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80-100/60-70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</a:tr>
              <a:tr h="282168"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4 года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     0,68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    110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   2120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  19,0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</a:tr>
              <a:tr h="423252"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6 лет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     0.80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    100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   2500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  25,0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80-100/60-80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</a:tr>
              <a:tr h="282168"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10 лет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     1,00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      90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   3120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  34,0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</a:tr>
              <a:tr h="423252"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14 лет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     1,20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      85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   3700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  43,0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effectLst/>
                        </a:rPr>
                        <a:t>100-110/70-80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995" marR="31995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32814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603" y="185243"/>
            <a:ext cx="10515600" cy="1325563"/>
          </a:xfrm>
        </p:spPr>
        <p:txBody>
          <a:bodyPr/>
          <a:lstStyle/>
          <a:p>
            <a:r>
              <a:rPr lang="ru-RU" dirty="0" smtClean="0"/>
              <a:t>Сердце и сосуды в период полового созревания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495" y="1693889"/>
            <a:ext cx="4573249" cy="4227226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В пубертатном возрасте происходит интенсивный рост раз личных органов и систем. В этом периоде происходят нарушения их функционирования в связи с нарушениями их взаимоотношений и координации функций. У подростков в связи с особенностями роста как сердца, так и всего тела отмечаются относительно малые масса и объем сердца по сравнению с массой и объемом тела.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42458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456" y="626411"/>
            <a:ext cx="4948003" cy="4904959"/>
          </a:xfrm>
        </p:spPr>
        <p:txBody>
          <a:bodyPr/>
          <a:lstStyle/>
          <a:p>
            <a:r>
              <a:rPr lang="ru-RU" dirty="0" smtClean="0"/>
              <a:t>Отношение объема тела к объему сердца у детей равно 50%, у взрослого — 60%, а в пубертатном периоде составляет 90%. Кроме этого, имеются анатомические особенности сердечно-сосудистой системы у подростков, которые связаны с соотношением объема сердца и сосудов.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8675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25456" y="266647"/>
            <a:ext cx="5042940" cy="6403975"/>
          </a:xfrm>
          <a:noFill/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u="sng" dirty="0" smtClean="0"/>
              <a:t>Наиболее важными функциями сердечнососудистой системы являются:</a:t>
            </a:r>
          </a:p>
          <a:p>
            <a:r>
              <a:rPr lang="ru-RU" dirty="0" smtClean="0"/>
              <a:t>поддержание постоянства внутренней среды организма;</a:t>
            </a:r>
          </a:p>
          <a:p>
            <a:r>
              <a:rPr lang="ru-RU" dirty="0" smtClean="0"/>
              <a:t>доставка кислорода и питательных веществ во все органы и ткани;</a:t>
            </a:r>
          </a:p>
          <a:p>
            <a:r>
              <a:rPr lang="ru-RU" dirty="0" smtClean="0"/>
              <a:t>выведение из организма продуктов обмена веществ.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Эти функции сердечнососудистая система может обеспечить только в тесном взаимодействии с органами дыхания, </a:t>
            </a:r>
            <a:r>
              <a:rPr lang="ru-RU" dirty="0" err="1" smtClean="0"/>
              <a:t>пищеваре</a:t>
            </a:r>
            <a:r>
              <a:rPr lang="ru-RU" dirty="0" smtClean="0"/>
              <a:t> </a:t>
            </a:r>
            <a:r>
              <a:rPr lang="ru-RU" dirty="0" err="1" smtClean="0"/>
              <a:t>ния</a:t>
            </a:r>
            <a:r>
              <a:rPr lang="ru-RU" dirty="0" smtClean="0"/>
              <a:t> и мочевыделения. Совершенствование работы органов </a:t>
            </a:r>
            <a:r>
              <a:rPr lang="ru-RU" dirty="0" err="1" smtClean="0"/>
              <a:t>кро</a:t>
            </a:r>
            <a:r>
              <a:rPr lang="ru-RU" dirty="0" smtClean="0"/>
              <a:t> </a:t>
            </a:r>
            <a:r>
              <a:rPr lang="ru-RU" dirty="0" err="1" smtClean="0"/>
              <a:t>вообращения</a:t>
            </a:r>
            <a:r>
              <a:rPr lang="ru-RU" dirty="0" smtClean="0"/>
              <a:t> происходит неравномерно на протяжении всего периода детства.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43915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456" y="626411"/>
            <a:ext cx="4948003" cy="4904959"/>
          </a:xfrm>
        </p:spPr>
        <p:txBody>
          <a:bodyPr>
            <a:normAutofit/>
          </a:bodyPr>
          <a:lstStyle/>
          <a:p>
            <a:r>
              <a:rPr lang="ru-RU" dirty="0" smtClean="0"/>
              <a:t>У подростков объем сердца увеличивается быстрее, чем емкость сосудистой сети, это увеличивает периферическое со противление, что приводит к гипертрофическому варианту подросткового сердца.</a:t>
            </a:r>
          </a:p>
          <a:p>
            <a:r>
              <a:rPr lang="ru-RU" dirty="0" smtClean="0"/>
              <a:t>У подростков с отклонениями в возрастной эволюции сердца преобладает симпатическая регуляция.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7928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24796" y="1414436"/>
            <a:ext cx="5987322" cy="4686561"/>
          </a:xfrm>
        </p:spPr>
        <p:txBody>
          <a:bodyPr/>
          <a:lstStyle/>
          <a:p>
            <a:pPr algn="r"/>
            <a:r>
              <a:rPr lang="ru-RU" b="1" dirty="0" smtClean="0"/>
              <a:t>Функциональные пробы сердечно – сосудистой системы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8971044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40446" y="254833"/>
            <a:ext cx="4781862" cy="625089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Функциональные сердечно-сосудистые пробы позволяют характеризовать состояние сердечно-сосудистой системы у здоровых и больных детей в условиях физической нагрузки, определять степень тренированности детей и подростков, а также выявлять ранние или скрытые формы недостаточности сердечно-сосудистой системы, резервные возможности сердца, особенно при отборе в секции.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41321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20524" y="194872"/>
            <a:ext cx="4991725" cy="6400800"/>
          </a:xfrm>
        </p:spPr>
        <p:txBody>
          <a:bodyPr>
            <a:normAutofit/>
          </a:bodyPr>
          <a:lstStyle/>
          <a:p>
            <a:r>
              <a:rPr lang="ru-RU" dirty="0" smtClean="0"/>
              <a:t>Для оценки функционального состояния используют различные методы: определяют ЧСС, АД, ЭКГ, потребление кислорода, МПК, пробы с задержкой дыхания и др.</a:t>
            </a:r>
          </a:p>
          <a:p>
            <a:endParaRPr lang="ru-RU" dirty="0" smtClean="0"/>
          </a:p>
          <a:p>
            <a:r>
              <a:rPr lang="ru-RU" dirty="0" smtClean="0"/>
              <a:t>Оценку функциональных проб следует проводить с учетом динамики показателей в сочетании с данными клинических наблюдений.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60078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55435" y="352269"/>
            <a:ext cx="4856813" cy="6310859"/>
          </a:xfrm>
        </p:spPr>
        <p:txBody>
          <a:bodyPr>
            <a:normAutofit fontScale="77500" lnSpcReduction="20000"/>
          </a:bodyPr>
          <a:lstStyle/>
          <a:p>
            <a:r>
              <a:rPr lang="ru-RU" u="sng" dirty="0" smtClean="0"/>
              <a:t>Пробы с задержкой дыхания (проба Штанге).</a:t>
            </a:r>
            <a:r>
              <a:rPr lang="ru-RU" dirty="0" smtClean="0"/>
              <a:t>  У здоровых детей длительность задержки дыхания составляет в возрасте </a:t>
            </a:r>
          </a:p>
          <a:p>
            <a:r>
              <a:rPr lang="ru-RU" dirty="0" smtClean="0"/>
              <a:t>6 лет — 16 с, </a:t>
            </a:r>
          </a:p>
          <a:p>
            <a:r>
              <a:rPr lang="ru-RU" dirty="0" smtClean="0"/>
              <a:t>7 лет — 26 с, </a:t>
            </a:r>
          </a:p>
          <a:p>
            <a:r>
              <a:rPr lang="ru-RU" dirty="0" smtClean="0"/>
              <a:t>8 лет — 32 с, </a:t>
            </a:r>
          </a:p>
          <a:p>
            <a:r>
              <a:rPr lang="ru-RU" dirty="0" smtClean="0"/>
              <a:t>9 лет — 34 с, </a:t>
            </a:r>
          </a:p>
          <a:p>
            <a:r>
              <a:rPr lang="ru-RU" dirty="0" smtClean="0"/>
              <a:t>10 лет — 37с, </a:t>
            </a:r>
          </a:p>
          <a:p>
            <a:r>
              <a:rPr lang="ru-RU" dirty="0" smtClean="0"/>
              <a:t>11 лет — 39 с, </a:t>
            </a:r>
          </a:p>
          <a:p>
            <a:r>
              <a:rPr lang="ru-RU" dirty="0" smtClean="0"/>
              <a:t>12 лет — 42 с, </a:t>
            </a:r>
          </a:p>
          <a:p>
            <a:r>
              <a:rPr lang="ru-RU" dirty="0" smtClean="0"/>
              <a:t>13 лет — 39 с. </a:t>
            </a:r>
          </a:p>
          <a:p>
            <a:r>
              <a:rPr lang="ru-RU" dirty="0" smtClean="0"/>
              <a:t>У юных спортсменов эти показатели выше.</a:t>
            </a:r>
          </a:p>
          <a:p>
            <a:r>
              <a:rPr lang="ru-RU" dirty="0" smtClean="0"/>
              <a:t>При заболеваниях, а также при утомлении (и особенно при переутомлении, перетренированности), после посещения бани (сауны) время возможной задержки дыхания укорачивается.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15292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4716" y="404734"/>
            <a:ext cx="6115986" cy="3507699"/>
          </a:xfrm>
        </p:spPr>
        <p:txBody>
          <a:bodyPr>
            <a:normAutofit fontScale="92500" lnSpcReduction="10000"/>
          </a:bodyPr>
          <a:lstStyle/>
          <a:p>
            <a:r>
              <a:rPr lang="ru-RU" u="sng" dirty="0" smtClean="0"/>
              <a:t>Ортоклиностатическая проба</a:t>
            </a:r>
            <a:r>
              <a:rPr lang="ru-RU" dirty="0" smtClean="0"/>
              <a:t>. Определяют реакцию сердечно-сосудистой системы на переход ребенка из горизонтального положения в вертикальное. У здоровых детей пульс в положении стоя учащается по сравнению с положением лёжа на 5—10 ударов, а при неблагоприятной реакции наблюдается учащение пульса больше 10 в 1 мин.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2604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545" y="294467"/>
            <a:ext cx="6548403" cy="6269065"/>
          </a:xfrm>
        </p:spPr>
        <p:txBody>
          <a:bodyPr>
            <a:normAutofit fontScale="85000" lnSpcReduction="10000"/>
          </a:bodyPr>
          <a:lstStyle/>
          <a:p>
            <a:r>
              <a:rPr lang="ru-RU" u="sng" dirty="0" smtClean="0"/>
              <a:t>Степ-тест (дозированное восхождение на ступеньку)</a:t>
            </a:r>
            <a:r>
              <a:rPr lang="ru-RU" dirty="0" smtClean="0"/>
              <a:t>. Высоту ступеньки подбирают в зависимости от длины ноги исследуемых по номограмме Хеттингера (см. рис). Величину работы (А) определяют по формуле: </a:t>
            </a:r>
          </a:p>
          <a:p>
            <a:r>
              <a:rPr lang="ru-RU" i="1" dirty="0" smtClean="0"/>
              <a:t>А = 1,3-P-n-h</a:t>
            </a:r>
            <a:r>
              <a:rPr lang="ru-RU" dirty="0" smtClean="0"/>
              <a:t>, где Р — масса (вес) исследуемого; п — число подъёмов на ступеньку за 1 мин; h — высота ступеньки в метрах; 1,3 — коэффициент, учитывающий величину работы при спуске. </a:t>
            </a:r>
          </a:p>
          <a:p>
            <a:r>
              <a:rPr lang="ru-RU" dirty="0" smtClean="0"/>
              <a:t>Необходимое число подъёмов на ступеньку вычисляют, исходя из известных величин работы (например, при первой нагрузке А = 3,06 — 6, 12 </a:t>
            </a:r>
            <a:r>
              <a:rPr lang="ru-RU" dirty="0" err="1" smtClean="0"/>
              <a:t>кгм</a:t>
            </a:r>
            <a:r>
              <a:rPr lang="ru-RU" dirty="0" smtClean="0"/>
              <a:t>/мин-масса тела). </a:t>
            </a:r>
          </a:p>
          <a:p>
            <a:r>
              <a:rPr lang="ru-RU" dirty="0" smtClean="0"/>
              <a:t>Длительность нагрузок при степ-тесте у детей до 8 лет — 2 мин, в возрасте 8—11 лет — 3 мин, в возрасте 12—18 лет — 4 мин.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1948" y="0"/>
            <a:ext cx="53300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3488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1948" y="0"/>
            <a:ext cx="5330052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91" y="896020"/>
            <a:ext cx="5806258" cy="5065960"/>
          </a:xfrm>
        </p:spPr>
      </p:pic>
    </p:spTree>
    <p:extLst>
      <p:ext uri="{BB962C8B-B14F-4D97-AF65-F5344CB8AC3E}">
        <p14:creationId xmlns:p14="http://schemas.microsoft.com/office/powerpoint/2010/main" val="20476654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24866" y="344774"/>
            <a:ext cx="4077324" cy="6295869"/>
          </a:xfrm>
        </p:spPr>
        <p:txBody>
          <a:bodyPr>
            <a:normAutofit lnSpcReduction="10000"/>
          </a:bodyPr>
          <a:lstStyle/>
          <a:p>
            <a:r>
              <a:rPr lang="ru-RU" u="sng" dirty="0" smtClean="0"/>
              <a:t>Глазо-сердечная проба Ашнера</a:t>
            </a:r>
            <a:r>
              <a:rPr lang="ru-RU" dirty="0" smtClean="0"/>
              <a:t>: исследование проводят в положении лежа на спине, больного просят закрыть глаза, затем большими и указательными пальцами плавно надавливают одновременно на оба глазных яблока в течение 20-30 с, после чего сразу же подсчитывают частоту пульса — в норме он замедляется не более чем на 10 в минуту.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25212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3465" y="464695"/>
            <a:ext cx="5292778" cy="6175948"/>
          </a:xfrm>
        </p:spPr>
        <p:txBody>
          <a:bodyPr>
            <a:normAutofit fontScale="92500" lnSpcReduction="20000"/>
          </a:bodyPr>
          <a:lstStyle/>
          <a:p>
            <a:r>
              <a:rPr lang="ru-RU" u="sng" dirty="0" smtClean="0"/>
              <a:t>Проба с наклоном туловища</a:t>
            </a:r>
            <a:r>
              <a:rPr lang="ru-RU" dirty="0" smtClean="0"/>
              <a:t>: исследование проводят в положении стоя, больного просят наклониться вперед, опустив голову, на 5 с, после чего осматривают лицо (вазомоторная реакция) и подсчитывают частоту пульса — в норме цвет лица существенно не изменяется, а пульс учащается не более чем на 20 в минуту.</a:t>
            </a:r>
          </a:p>
          <a:p>
            <a:r>
              <a:rPr lang="ru-RU" dirty="0" smtClean="0"/>
              <a:t>Проведение нагрузочных проб прекращают на любом этапе при появлении выраженного утомления, нарушений координации движений, значительного учащения пульса, изменений на ЭКГ (выраженное опущение сегмента RS — Т, появление аритмии, инверсия зубца Т).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36838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5243"/>
            <a:ext cx="11108961" cy="1325563"/>
          </a:xfrm>
        </p:spPr>
        <p:txBody>
          <a:bodyPr/>
          <a:lstStyle/>
          <a:p>
            <a:pPr algn="r"/>
            <a:r>
              <a:rPr lang="ru-RU" dirty="0" smtClean="0"/>
              <a:t>Особенности внутриутробного кровообращения у детей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95475" y="1510806"/>
            <a:ext cx="5051686" cy="5114845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Закладка сердца начинается на 2й неделе внутриутробной жизни. </a:t>
            </a:r>
          </a:p>
          <a:p>
            <a:r>
              <a:rPr lang="ru-RU" dirty="0" smtClean="0"/>
              <a:t>В течение 3 недель из пластинки, расположенной на границе головы и туловища, происходит формирование сердца со всеми его отделами. </a:t>
            </a:r>
          </a:p>
          <a:p>
            <a:r>
              <a:rPr lang="ru-RU" dirty="0" smtClean="0"/>
              <a:t>В первые 6 недель сердце состоит из трех камер, затем образуются четыре за счет разделения предсердий. </a:t>
            </a:r>
          </a:p>
          <a:p>
            <a:r>
              <a:rPr lang="ru-RU" dirty="0" smtClean="0"/>
              <a:t>В это время происходит процесс разделения сердца на правую и левую половины, формирование клапанов сердца. </a:t>
            </a:r>
          </a:p>
          <a:p>
            <a:r>
              <a:rPr lang="ru-RU" dirty="0" smtClean="0"/>
              <a:t>Образование основных артериальных стволов начинается со 2й недели жизни. </a:t>
            </a:r>
          </a:p>
          <a:p>
            <a:r>
              <a:rPr lang="ru-RU" dirty="0" smtClean="0"/>
              <a:t>Очень рано формируется проводниковая система сердца.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10469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2334" y="794479"/>
            <a:ext cx="7719935" cy="1813810"/>
          </a:xfrm>
        </p:spPr>
        <p:txBody>
          <a:bodyPr>
            <a:noAutofit/>
          </a:bodyPr>
          <a:lstStyle/>
          <a:p>
            <a:pPr algn="r"/>
            <a:r>
              <a:rPr lang="ru-RU" sz="5400" dirty="0" smtClean="0"/>
              <a:t>Благодарю за внимание!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6717763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ЧСС плода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4648200" cy="4351338"/>
          </a:xfrm>
        </p:spPr>
        <p:txBody>
          <a:bodyPr/>
          <a:lstStyle/>
          <a:p>
            <a:r>
              <a:rPr lang="ru-RU" dirty="0" smtClean="0"/>
              <a:t>22 день – первые сокращения сердца (длина плода ≈ 3 мм)</a:t>
            </a:r>
          </a:p>
          <a:p>
            <a:r>
              <a:rPr lang="ru-RU" dirty="0" smtClean="0"/>
              <a:t>5</a:t>
            </a:r>
            <a:r>
              <a:rPr lang="ru-RU" baseline="50000" dirty="0" smtClean="0"/>
              <a:t>я</a:t>
            </a:r>
            <a:r>
              <a:rPr lang="ru-RU" dirty="0" smtClean="0"/>
              <a:t> нед – 15 – 35/мин (можно проводить Эхо КГ)</a:t>
            </a:r>
          </a:p>
          <a:p>
            <a:r>
              <a:rPr lang="ru-RU" dirty="0" smtClean="0"/>
              <a:t>6</a:t>
            </a:r>
            <a:r>
              <a:rPr lang="ru-RU" baseline="50000" dirty="0" smtClean="0"/>
              <a:t>я</a:t>
            </a:r>
            <a:r>
              <a:rPr lang="ru-RU" dirty="0" smtClean="0"/>
              <a:t> нед – до 112/мин</a:t>
            </a:r>
          </a:p>
          <a:p>
            <a:r>
              <a:rPr lang="ru-RU" dirty="0" smtClean="0"/>
              <a:t>8 – 9</a:t>
            </a:r>
            <a:r>
              <a:rPr lang="ru-RU" baseline="50000" dirty="0" smtClean="0"/>
              <a:t>я </a:t>
            </a:r>
            <a:r>
              <a:rPr lang="ru-RU" dirty="0" smtClean="0"/>
              <a:t>нед – 165 – 175/мин</a:t>
            </a:r>
          </a:p>
          <a:p>
            <a:r>
              <a:rPr lang="ru-RU" dirty="0" smtClean="0"/>
              <a:t>40 нед – 140/мин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01707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93" y="0"/>
            <a:ext cx="10515600" cy="1325563"/>
          </a:xfrm>
        </p:spPr>
        <p:txBody>
          <a:bodyPr/>
          <a:lstStyle/>
          <a:p>
            <a:r>
              <a:rPr lang="ru-RU" dirty="0" smtClean="0"/>
              <a:t>Внутриутробное кровообращение плода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8593" y="1325563"/>
            <a:ext cx="8095938" cy="5255119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Насыщенная кислородом кровь поступает через плаценту по пупочной вене к плоду. </a:t>
            </a:r>
          </a:p>
          <a:p>
            <a:r>
              <a:rPr lang="ru-RU" dirty="0" smtClean="0"/>
              <a:t>Меньшая часть этой крови впитывается в печень, большая — в нижнюю полую вену. Затем эта кровь, смешавшись с кровью из правой половины плода, по ступает в правое предсердие. Сюда же вливается кровь из верх ней полой вены. Однако эти два кровяных столба почти не смешиваются друг с другом. </a:t>
            </a:r>
          </a:p>
          <a:p>
            <a:r>
              <a:rPr lang="ru-RU" dirty="0" smtClean="0"/>
              <a:t>Кровь из нижней полой вены через овальное окно попадает в левое сердце и аорту. Кровь, бедная кислородом, из верхней полой вены проходит в правое предсердие, правый желудочек и начальную часть легочной артерии, отсюда через артериальный проток она попадает в аорту и примешивается к крови, поступившей из левого желудочка. </a:t>
            </a:r>
          </a:p>
          <a:p>
            <a:r>
              <a:rPr lang="ru-RU" dirty="0" smtClean="0"/>
              <a:t>Лишь небольшая часть крови поступает в легкие, оттуда — в левое предсердие, в котором она смешивается с кровью, поступившей через овальное окно. Небольшое количество крови в малом круге кровообращения циркулирует до первого вдоха. </a:t>
            </a:r>
          </a:p>
          <a:p>
            <a:r>
              <a:rPr lang="ru-RU" dirty="0" smtClean="0"/>
              <a:t>Таким об разом, мозг и печень получают наиболее богатую кислородом кровь, а нижние конечности — наименее богатую кислородом кровь.</a:t>
            </a:r>
          </a:p>
          <a:p>
            <a:r>
              <a:rPr lang="ru-RU" dirty="0" smtClean="0"/>
              <a:t>После рождения ребенка венозный проток и пупочные со суды запустевают, зарастают и превращаются в круглую связку печени.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15726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803" y="215223"/>
            <a:ext cx="6325849" cy="107392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Анатомо - физиологические особенности сердца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9803" y="1334120"/>
            <a:ext cx="5321509" cy="5336499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Сердце новорожденного имеет уплощенную конусообразную, овальную или шарообразную форму из-за недостаточного раз вития желудочков и сравнительно больших размеров предсердий. Только к 10—14 годам сердце приобретает такую же форму, что и у взрослого человека.</a:t>
            </a:r>
          </a:p>
          <a:p>
            <a:r>
              <a:rPr lang="ru-RU" dirty="0" smtClean="0"/>
              <a:t>В связи с высоким стоянием диафрагмы сердце новорожденного расположено горизонтально. Косое положение сердце принимает к первому году жизни.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76332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545" y="0"/>
            <a:ext cx="10515600" cy="1325563"/>
          </a:xfrm>
        </p:spPr>
        <p:txBody>
          <a:bodyPr/>
          <a:lstStyle/>
          <a:p>
            <a:r>
              <a:rPr lang="ru-RU" dirty="0" smtClean="0"/>
              <a:t>Масса сердца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545" y="1325563"/>
            <a:ext cx="10515600" cy="4964944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у новорожденных составляет 0,8 % от массы тела, что больше аналогичного соотношения у взрослых (0, 4%). </a:t>
            </a:r>
          </a:p>
          <a:p>
            <a:r>
              <a:rPr lang="ru-RU" dirty="0" smtClean="0"/>
              <a:t>Правый и левый желудочки примерно равны между собой. Толщина их стенок около 5 мм. </a:t>
            </a:r>
          </a:p>
          <a:p>
            <a:r>
              <a:rPr lang="ru-RU" dirty="0" smtClean="0"/>
              <a:t>С возрастом происходит нарастание массы сердца: </a:t>
            </a:r>
          </a:p>
          <a:p>
            <a:pPr marL="715963">
              <a:buFont typeface="Wingdings" panose="05000000000000000000" pitchFamily="2" charset="2"/>
              <a:buChar char="ü"/>
            </a:pPr>
            <a:r>
              <a:rPr lang="ru-RU" dirty="0" smtClean="0"/>
              <a:t>к 8 мес. – 1 году происходит удвоение,  </a:t>
            </a:r>
          </a:p>
          <a:p>
            <a:pPr marL="715963">
              <a:buFont typeface="Wingdings" panose="05000000000000000000" pitchFamily="2" charset="2"/>
              <a:buChar char="ü"/>
            </a:pPr>
            <a:r>
              <a:rPr lang="ru-RU" dirty="0" smtClean="0"/>
              <a:t>к 2 – 3 годам – утроение, </a:t>
            </a:r>
          </a:p>
          <a:p>
            <a:pPr marL="715963">
              <a:buFont typeface="Wingdings" panose="05000000000000000000" pitchFamily="2" charset="2"/>
              <a:buChar char="ü"/>
            </a:pPr>
            <a:r>
              <a:rPr lang="ru-RU" dirty="0" smtClean="0"/>
              <a:t>к 5 годам масса сердца увеличивается в 4 раза, </a:t>
            </a:r>
          </a:p>
          <a:p>
            <a:pPr marL="715963">
              <a:buFont typeface="Wingdings" panose="05000000000000000000" pitchFamily="2" charset="2"/>
              <a:buChar char="ü"/>
            </a:pPr>
            <a:r>
              <a:rPr lang="ru-RU" dirty="0" smtClean="0"/>
              <a:t>к 6 годам – в 11 раз, затем его увеличение замедляется.</a:t>
            </a:r>
          </a:p>
          <a:p>
            <a:pPr marL="715963">
              <a:buFont typeface="Wingdings" panose="05000000000000000000" pitchFamily="2" charset="2"/>
              <a:buChar char="ü"/>
            </a:pPr>
            <a:r>
              <a:rPr lang="ru-RU" dirty="0"/>
              <a:t>С</a:t>
            </a:r>
            <a:r>
              <a:rPr lang="ru-RU" dirty="0" smtClean="0"/>
              <a:t>нова нарастает в период полового созревания. К 17 годам масса сердца увеличивается в 10 раз.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10603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882" y="284814"/>
            <a:ext cx="5651292" cy="4002373"/>
          </a:xfrm>
        </p:spPr>
        <p:txBody>
          <a:bodyPr>
            <a:normAutofit/>
          </a:bodyPr>
          <a:lstStyle/>
          <a:p>
            <a:r>
              <a:rPr lang="ru-RU" dirty="0" smtClean="0"/>
              <a:t>Неравномерно растут и </a:t>
            </a:r>
            <a:r>
              <a:rPr lang="ru-RU" i="1" u="sng" dirty="0" smtClean="0"/>
              <a:t>отделы сердца</a:t>
            </a:r>
            <a:r>
              <a:rPr lang="ru-RU" dirty="0" smtClean="0"/>
              <a:t>. Левый желудочек значительно увеличивает свой объем, уже к 4 месяцам он по весу вдвое превышает правый. Толщина стенок желудочков у новорожденного составляет 5,5 мм, в дальнейшем толщина левого желудочка увеличивается до 12 мм, правого — до 6—7 мм.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76139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9725" y="389745"/>
            <a:ext cx="5891133" cy="6145966"/>
          </a:xfrm>
        </p:spPr>
        <p:txBody>
          <a:bodyPr>
            <a:normAutofit lnSpcReduction="10000"/>
          </a:bodyPr>
          <a:lstStyle/>
          <a:p>
            <a:r>
              <a:rPr lang="ru-RU" i="1" u="sng" dirty="0" smtClean="0"/>
              <a:t>Объем сердца</a:t>
            </a:r>
            <a:r>
              <a:rPr lang="ru-RU" dirty="0" smtClean="0"/>
              <a:t> при рождении составляет около 22 см</a:t>
            </a:r>
            <a:r>
              <a:rPr lang="ru-RU" baseline="30000" dirty="0" smtClean="0"/>
              <a:t>3</a:t>
            </a:r>
            <a:r>
              <a:rPr lang="ru-RU" dirty="0" smtClean="0"/>
              <a:t>, за первый год он увеличивается на 20 см3, в последующем — ежегодно на 6—10 см</a:t>
            </a:r>
            <a:r>
              <a:rPr lang="ru-RU" baseline="30000" dirty="0" smtClean="0"/>
              <a:t>3</a:t>
            </a:r>
            <a:r>
              <a:rPr lang="ru-RU" dirty="0" smtClean="0"/>
              <a:t>. Одновременно увеличивается диаметр клапанных отверстий.</a:t>
            </a:r>
          </a:p>
          <a:p>
            <a:r>
              <a:rPr lang="ru-RU" dirty="0" smtClean="0"/>
              <a:t>У детей сердце </a:t>
            </a:r>
            <a:r>
              <a:rPr lang="ru-RU" i="1" u="sng" dirty="0" smtClean="0"/>
              <a:t>расположено</a:t>
            </a:r>
            <a:r>
              <a:rPr lang="ru-RU" dirty="0" smtClean="0"/>
              <a:t> выше, чем у взрослых. Объем сердца у детей больше относительно объема грудной клетки, чем у взрослых. У новорожденного верхушка сердца образована обоими желудочками, к 6 месяцам — только левым. </a:t>
            </a:r>
            <a:r>
              <a:rPr lang="ru-RU" i="1" dirty="0" smtClean="0"/>
              <a:t>Проекция сердца </a:t>
            </a:r>
            <a:r>
              <a:rPr lang="ru-RU" dirty="0" smtClean="0"/>
              <a:t>к 1,5 года из IV межреберья опускается в V межреберье.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5878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1953</Words>
  <Application>Microsoft Office PowerPoint</Application>
  <PresentationFormat>Широкоэкранный</PresentationFormat>
  <Paragraphs>173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Comic Sans MS</vt:lpstr>
      <vt:lpstr>Wingdings</vt:lpstr>
      <vt:lpstr>Тема Office</vt:lpstr>
      <vt:lpstr>Анатомо – физиологические особенности  сердечно – сосудистой системы детей</vt:lpstr>
      <vt:lpstr>Презентация PowerPoint</vt:lpstr>
      <vt:lpstr>Особенности внутриутробного кровообращения у детей</vt:lpstr>
      <vt:lpstr>ЧСС плода</vt:lpstr>
      <vt:lpstr>Внутриутробное кровообращение плода</vt:lpstr>
      <vt:lpstr>Анатомо - физиологические особенности сердца </vt:lpstr>
      <vt:lpstr>Масса сердца</vt:lpstr>
      <vt:lpstr>Презентация PowerPoint</vt:lpstr>
      <vt:lpstr>Презентация PowerPoint</vt:lpstr>
      <vt:lpstr>Качественная перестройка сердечной мышцы </vt:lpstr>
      <vt:lpstr>Проводящая система сердца</vt:lpstr>
      <vt:lpstr>Особенности сосудов у детей</vt:lpstr>
      <vt:lpstr>Презентация PowerPoint</vt:lpstr>
      <vt:lpstr>Презентация PowerPoint</vt:lpstr>
      <vt:lpstr>Презентация PowerPoint</vt:lpstr>
      <vt:lpstr>Презентация PowerPoint</vt:lpstr>
      <vt:lpstr>Минутный и систолический объемы кровообращения в зависимости от возраста ребенка (Кишш П., Сутрели Д., 1962)</vt:lpstr>
      <vt:lpstr>Сердце и сосуды в период полового созревания</vt:lpstr>
      <vt:lpstr>Презентация PowerPoint</vt:lpstr>
      <vt:lpstr>Презентация PowerPoint</vt:lpstr>
      <vt:lpstr>Функциональные пробы сердечно – сосудистой системы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Благодарю за внимание!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Анатомо – физиологические особенности  сердечно – сосудистой системы детей</dc:title>
  <dc:creator>Администратор</dc:creator>
  <cp:lastModifiedBy>Администратор</cp:lastModifiedBy>
  <cp:revision>17</cp:revision>
  <dcterms:created xsi:type="dcterms:W3CDTF">2014-04-29T16:58:44Z</dcterms:created>
  <dcterms:modified xsi:type="dcterms:W3CDTF">2014-04-29T19:56:10Z</dcterms:modified>
</cp:coreProperties>
</file>