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4"/>
  </p:notesMasterIdLst>
  <p:handoutMasterIdLst>
    <p:handoutMasterId r:id="rId35"/>
  </p:handoutMasterIdLst>
  <p:sldIdLst>
    <p:sldId id="256" r:id="rId2"/>
    <p:sldId id="314" r:id="rId3"/>
    <p:sldId id="361" r:id="rId4"/>
    <p:sldId id="360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2" r:id="rId15"/>
    <p:sldId id="371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1" r:id="rId24"/>
    <p:sldId id="382" r:id="rId25"/>
    <p:sldId id="383" r:id="rId26"/>
    <p:sldId id="384" r:id="rId27"/>
    <p:sldId id="385" r:id="rId28"/>
    <p:sldId id="386" r:id="rId29"/>
    <p:sldId id="387" r:id="rId30"/>
    <p:sldId id="388" r:id="rId31"/>
    <p:sldId id="389" r:id="rId32"/>
    <p:sldId id="359" r:id="rId3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4D76B"/>
    <a:srgbClr val="BAE18F"/>
    <a:srgbClr val="FF6D6D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00" autoAdjust="0"/>
    <p:restoredTop sz="95771" autoAdjust="0"/>
  </p:normalViewPr>
  <p:slideViewPr>
    <p:cSldViewPr>
      <p:cViewPr varScale="1">
        <p:scale>
          <a:sx n="105" d="100"/>
          <a:sy n="105" d="100"/>
        </p:scale>
        <p:origin x="-1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78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212B2-76CC-4C69-9CA4-D5451D7AB213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AFAAE-2E6E-4B8B-B38C-4914A18574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8629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2DC5F-BC95-4B17-8B14-F841B3FD44A4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55C89-BABB-45BB-BED1-69D4A61D1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370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1478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147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55C89-BABB-45BB-BED1-69D4A61D1B0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0945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ёма\Pictures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 eaLnBrk="1" latinLnBrk="0" hangingPunct="1">
              <a:buNone/>
              <a:defRPr kumimoji="0" lang="ru-RU"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kumimoji="0" lang="ru-RU" dirty="0"/>
              <a:t>Образец подзаголовка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 eaLnBrk="1" latinLnBrk="0" hangingPunct="1">
              <a:defRPr kumimoji="0" lang="ru-RU" sz="3600" b="1" kern="1200" baseline="0">
                <a:solidFill>
                  <a:schemeClr val="bg1"/>
                </a:solidFill>
                <a:latin typeface="Franklin Gothic Medium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eaLnBrk="1" latinLnBrk="0" hangingPunct="1"/>
            <a:r>
              <a:rPr lang="ru-RU" dirty="0" smtClean="0"/>
              <a:t>Образец заголовка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ёма\Pictures\Рисунок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9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 anchor="ctr" anchorCtr="0">
            <a:normAutofit/>
          </a:bodyPr>
          <a:lstStyle>
            <a:lvl1pPr algn="l" eaLnBrk="1" latinLnBrk="0" hangingPunct="1">
              <a:defRPr kumimoji="0" lang="ru-RU"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ru-RU" dirty="0" smtClean="0"/>
              <a:t>Образец заголовка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 kumimoji="0"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ru-RU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ru-RU" dirty="0" smtClean="0"/>
              <a:t>Образец заголовка</a:t>
            </a:r>
            <a:endParaRPr kumimoji="0"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ru-RU" dirty="0" smtClean="0"/>
              <a:t>Образец текста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0" lang="ru-RU" sz="4400" kern="1200">
          <a:solidFill>
            <a:schemeClr val="tx1"/>
          </a:solidFill>
          <a:latin typeface="Franklin Gothic Medium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32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8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4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0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ru-RU" sz="20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ru-RU"/>
      </a:defPPr>
      <a:lvl1pPr marL="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6" y="3200400"/>
            <a:ext cx="7593904" cy="1828800"/>
          </a:xfrm>
        </p:spPr>
        <p:txBody>
          <a:bodyPr/>
          <a:lstStyle/>
          <a:p>
            <a:pPr algn="l"/>
            <a:r>
              <a:rPr lang="ru-RU" dirty="0" smtClean="0"/>
              <a:t>Преждевременные роды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308824"/>
            <a:ext cx="7272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2"/>
                </a:solidFill>
                <a:latin typeface="Franklin Gothic Medium" pitchFamily="34" charset="0"/>
              </a:rPr>
              <a:t>ПРЕДДОШКОЛЬНЫЙ ПЕРИОД</a:t>
            </a:r>
          </a:p>
          <a:p>
            <a:endParaRPr lang="ru-RU" sz="5400" b="1" dirty="0" smtClean="0">
              <a:solidFill>
                <a:schemeClr val="accent2"/>
              </a:solidFill>
              <a:latin typeface="Franklin Gothic Medium" pitchFamily="34" charset="0"/>
            </a:endParaRPr>
          </a:p>
          <a:p>
            <a:endParaRPr lang="ru-RU" sz="5400" b="1" dirty="0">
              <a:solidFill>
                <a:schemeClr val="accent2"/>
              </a:solidFill>
              <a:latin typeface="Franklin Gothic Medium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971600" y="3004983"/>
            <a:ext cx="5688632" cy="1800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itchFamily="34" charset="0"/>
              </a:rPr>
              <a:t>Анатомо-физиологические особенности, рост и развитие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Franklin Gothic Medium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635896" y="5063176"/>
            <a:ext cx="3888432" cy="67951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itchFamily="34" charset="0"/>
              </a:rPr>
              <a:t>[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itchFamily="34" charset="0"/>
              </a:rPr>
              <a:t>Автор презентации 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itchFamily="34" charset="0"/>
              </a:rPr>
              <a:t>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itchFamily="34" charset="0"/>
              </a:rPr>
              <a:t>                   Панин А.И.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Franklin Gothic Medium" pitchFamily="34" charset="0"/>
              </a:rPr>
              <a:t>]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Нервно-психическое развитие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14519"/>
            <a:ext cx="8928992" cy="59093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Начинают формироваться </a:t>
            </a:r>
            <a:r>
              <a:rPr lang="ru-RU" b="1" dirty="0"/>
              <a:t>социальные связи</a:t>
            </a:r>
            <a:r>
              <a:rPr lang="ru-RU" dirty="0"/>
              <a:t>. </a:t>
            </a:r>
            <a:r>
              <a:rPr lang="ru-RU" dirty="0" smtClean="0"/>
              <a:t>Трехлетний </a:t>
            </a:r>
            <a:r>
              <a:rPr lang="ru-RU" dirty="0"/>
              <a:t>ребенок </a:t>
            </a:r>
            <a:r>
              <a:rPr lang="ru-RU" b="1" dirty="0"/>
              <a:t>это личность</a:t>
            </a:r>
            <a:r>
              <a:rPr lang="ru-RU" dirty="0"/>
              <a:t>. Для него характерен – </a:t>
            </a:r>
            <a:r>
              <a:rPr lang="ru-RU" b="1" dirty="0" smtClean="0"/>
              <a:t>эгоцентризм</a:t>
            </a:r>
            <a:r>
              <a:rPr lang="ru-RU" dirty="0" smtClean="0"/>
              <a:t>. </a:t>
            </a:r>
            <a:r>
              <a:rPr lang="ru-RU" b="1" dirty="0" smtClean="0"/>
              <a:t>Амбиции</a:t>
            </a:r>
            <a:r>
              <a:rPr lang="ru-RU" dirty="0" smtClean="0"/>
              <a:t> </a:t>
            </a:r>
            <a:r>
              <a:rPr lang="ru-RU" dirty="0"/>
              <a:t>должны быть, из них вырастают личности. Они </a:t>
            </a:r>
            <a:r>
              <a:rPr lang="ru-RU" b="1" dirty="0" smtClean="0"/>
              <a:t>любознательны</a:t>
            </a:r>
            <a:r>
              <a:rPr lang="ru-RU" dirty="0"/>
              <a:t> </a:t>
            </a:r>
            <a:r>
              <a:rPr lang="ru-RU" dirty="0" smtClean="0"/>
              <a:t>(почемучки</a:t>
            </a:r>
            <a:r>
              <a:rPr lang="ru-RU" dirty="0"/>
              <a:t>) </a:t>
            </a:r>
            <a:r>
              <a:rPr lang="ru-RU" i="1" dirty="0"/>
              <a:t>Нельзя сюсюкаться.</a:t>
            </a:r>
          </a:p>
          <a:p>
            <a:pPr algn="just"/>
            <a:r>
              <a:rPr lang="ru-RU" b="1" dirty="0"/>
              <a:t>Основной формой развития является игра</a:t>
            </a:r>
            <a:r>
              <a:rPr lang="ru-RU" dirty="0"/>
              <a:t>. Основная деятельность - предметная. </a:t>
            </a:r>
            <a:r>
              <a:rPr lang="ru-RU" i="1" dirty="0"/>
              <a:t>Особенно важны для этого возраста устранение гигиенических недочетов в воспитании и правильный режим в связи с повышенной чувствительностью ребенка к неблагоприятным влияниям окружающей среды.</a:t>
            </a:r>
          </a:p>
          <a:p>
            <a:pPr algn="ctr"/>
            <a:r>
              <a:rPr lang="ru-RU" b="1" dirty="0"/>
              <a:t>Оценка нервно-психического развития детей 2-го года жизни </a:t>
            </a:r>
          </a:p>
          <a:p>
            <a:pPr lvl="1" algn="just"/>
            <a:r>
              <a:rPr lang="ru-RU" dirty="0" smtClean="0"/>
              <a:t>1 </a:t>
            </a:r>
            <a:r>
              <a:rPr lang="ru-RU" dirty="0"/>
              <a:t>- развитие речи: понимание речи (РП) и активная речь (РА); </a:t>
            </a:r>
          </a:p>
          <a:p>
            <a:pPr lvl="1" algn="just"/>
            <a:r>
              <a:rPr lang="ru-RU" dirty="0"/>
              <a:t>2 - сенсорное развитие (е); </a:t>
            </a:r>
          </a:p>
          <a:p>
            <a:pPr lvl="1" algn="just"/>
            <a:r>
              <a:rPr lang="ru-RU" dirty="0"/>
              <a:t>3 - игра и действия с предметами (И); </a:t>
            </a:r>
          </a:p>
          <a:p>
            <a:pPr lvl="1" algn="just"/>
            <a:r>
              <a:rPr lang="ru-RU" dirty="0"/>
              <a:t>4 - движения (Д); </a:t>
            </a:r>
          </a:p>
          <a:p>
            <a:pPr lvl="1" algn="just"/>
            <a:r>
              <a:rPr lang="ru-RU" dirty="0"/>
              <a:t>5 - навыки (Н). </a:t>
            </a:r>
          </a:p>
          <a:p>
            <a:pPr algn="just"/>
            <a:r>
              <a:rPr lang="ru-RU" b="1" dirty="0"/>
              <a:t>Показатели нервно-психического развития детей в возрасте 2-3 лет </a:t>
            </a:r>
          </a:p>
          <a:p>
            <a:pPr lvl="1" algn="just"/>
            <a:r>
              <a:rPr lang="ru-RU" dirty="0" smtClean="0"/>
              <a:t>1 </a:t>
            </a:r>
            <a:r>
              <a:rPr lang="ru-RU" dirty="0"/>
              <a:t>- активная речь: грамматика (Г), вопросы (в);</a:t>
            </a:r>
          </a:p>
          <a:p>
            <a:pPr lvl="1" algn="just"/>
            <a:r>
              <a:rPr lang="ru-RU" dirty="0"/>
              <a:t>2 - сенсорное развитие: воспроизведение формы (ВФ) и цвета (ВЦ); </a:t>
            </a:r>
          </a:p>
          <a:p>
            <a:pPr lvl="1" algn="just"/>
            <a:r>
              <a:rPr lang="ru-RU" dirty="0"/>
              <a:t>3 - игра(И); </a:t>
            </a:r>
          </a:p>
          <a:p>
            <a:pPr lvl="1" algn="just"/>
            <a:r>
              <a:rPr lang="ru-RU" dirty="0"/>
              <a:t>4 - конструктивная деятельность (КД); </a:t>
            </a:r>
          </a:p>
          <a:p>
            <a:pPr lvl="1" algn="just"/>
            <a:r>
              <a:rPr lang="ru-RU" dirty="0"/>
              <a:t>5 - изобразительная деятельность (</a:t>
            </a:r>
            <a:r>
              <a:rPr lang="ru-RU" dirty="0" err="1"/>
              <a:t>Изоб</a:t>
            </a:r>
            <a:r>
              <a:rPr lang="ru-RU" dirty="0"/>
              <a:t>);</a:t>
            </a:r>
          </a:p>
          <a:p>
            <a:pPr lvl="1" algn="just"/>
            <a:r>
              <a:rPr lang="ru-RU" dirty="0"/>
              <a:t>6 - навыки в одевании (НО), в кормлении (НК); </a:t>
            </a:r>
          </a:p>
          <a:p>
            <a:pPr lvl="1" algn="just"/>
            <a:r>
              <a:rPr lang="ru-RU" dirty="0"/>
              <a:t>7 -движения (Д). </a:t>
            </a:r>
          </a:p>
        </p:txBody>
      </p:sp>
    </p:spTree>
    <p:extLst>
      <p:ext uri="{BB962C8B-B14F-4D97-AF65-F5344CB8AC3E}">
        <p14:creationId xmlns:p14="http://schemas.microsoft.com/office/powerpoint/2010/main" xmlns="" val="195737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Питание детей  в возрасте от  1  года до 3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14519"/>
            <a:ext cx="8928992" cy="59093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Советы по режиму и рациону питания детей ясельного возраста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Готовьте </a:t>
            </a:r>
            <a:r>
              <a:rPr lang="ru-RU" dirty="0"/>
              <a:t>Вашему ребенку ту же пищу, которую одновременно ест остальная семья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расписание </a:t>
            </a:r>
            <a:r>
              <a:rPr lang="ru-RU" dirty="0"/>
              <a:t>основных приемов пищи и закусок: </a:t>
            </a:r>
            <a:r>
              <a:rPr lang="ru-RU" dirty="0" smtClean="0"/>
              <a:t>3 </a:t>
            </a:r>
            <a:r>
              <a:rPr lang="ru-RU" dirty="0"/>
              <a:t>основных </a:t>
            </a:r>
            <a:r>
              <a:rPr lang="ru-RU" dirty="0" smtClean="0"/>
              <a:t>приема и </a:t>
            </a:r>
            <a:r>
              <a:rPr lang="ru-RU" dirty="0"/>
              <a:t>пищи  </a:t>
            </a:r>
            <a:r>
              <a:rPr lang="ru-RU" dirty="0" smtClean="0"/>
              <a:t>2 закуски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предлагайте </a:t>
            </a:r>
            <a:r>
              <a:rPr lang="ru-RU" dirty="0"/>
              <a:t>ребенку разнообразную свежую </a:t>
            </a:r>
            <a:r>
              <a:rPr lang="ru-RU" dirty="0" smtClean="0"/>
              <a:t>пищу (все </a:t>
            </a:r>
            <a:r>
              <a:rPr lang="ru-RU" dirty="0"/>
              <a:t>основные группы </a:t>
            </a:r>
            <a:r>
              <a:rPr lang="ru-RU" dirty="0" smtClean="0"/>
              <a:t>продуктов)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придумывайте </a:t>
            </a:r>
            <a:r>
              <a:rPr lang="ru-RU" dirty="0"/>
              <a:t>интересные варианты запахов, цвета и консистенции блюд и украшайте пищу, чтобы она была визуально привлекательной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учитывайте внутренние потребности детей в том, что касается чувства голода и насыщения: </a:t>
            </a:r>
            <a:r>
              <a:rPr lang="ru-RU" b="1" dirty="0"/>
              <a:t>никогда не кормите насильно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не </a:t>
            </a:r>
            <a:r>
              <a:rPr lang="ru-RU" dirty="0"/>
              <a:t>предлагайте им высококалорийные и малопитательные продукты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старайтесь сделать еду приятным занятием; избегайте продуктов, которыми ребенок может </a:t>
            </a:r>
            <a:r>
              <a:rPr lang="ru-RU" dirty="0" smtClean="0"/>
              <a:t>подавиться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ограничьте </a:t>
            </a:r>
            <a:r>
              <a:rPr lang="ru-RU" b="1" dirty="0"/>
              <a:t>потребление ребенком соков и других сладких напитков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 питании </a:t>
            </a:r>
            <a:r>
              <a:rPr lang="ru-RU" dirty="0" smtClean="0"/>
              <a:t>детей </a:t>
            </a:r>
            <a:r>
              <a:rPr lang="ru-RU" dirty="0"/>
              <a:t>следует придерживаться также особой кулинарной обработки </a:t>
            </a:r>
            <a:r>
              <a:rPr lang="ru-RU" dirty="0" smtClean="0"/>
              <a:t>продуктов, исключение </a:t>
            </a:r>
            <a:r>
              <a:rPr lang="ru-RU" dirty="0"/>
              <a:t>обжаривания продуктов, обеспечение механического </a:t>
            </a:r>
            <a:r>
              <a:rPr lang="ru-RU" dirty="0" err="1" smtClean="0"/>
              <a:t>щажения</a:t>
            </a:r>
            <a:r>
              <a:rPr lang="ru-RU" dirty="0" smtClean="0"/>
              <a:t>, </a:t>
            </a:r>
            <a:r>
              <a:rPr lang="ru-RU" dirty="0"/>
              <a:t>исключение попадания в блюда костей из рыбы.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отучите ребенка от бутылочки и начинайте кормить его с помощью чашки, ложки и тарелок; целесообразно 1-2 раза в день принимать пищу за одним столом со взрослыми, что способствует улучшению аппетита, приучает ребенка к определенным навыкам. Необходимо также обучать ребенка кушать аккуратно, пользоваться салфеткой, не отвлекаться во время еды.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служите </a:t>
            </a:r>
            <a:r>
              <a:rPr lang="ru-RU" dirty="0"/>
              <a:t>сами хорошей моделью правильного питания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709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Питание детей  в возрасте от  1  года </a:t>
            </a:r>
            <a:r>
              <a:rPr lang="ru-RU" sz="2000" b="1" dirty="0" smtClean="0"/>
              <a:t> до  3 </a:t>
            </a:r>
            <a:r>
              <a:rPr lang="ru-RU" sz="2000" b="1" dirty="0"/>
              <a:t>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14519"/>
            <a:ext cx="8928992" cy="563231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Другие важные продукты в рационе </a:t>
            </a:r>
            <a:r>
              <a:rPr lang="ru-RU" b="1" dirty="0" smtClean="0"/>
              <a:t>ребенка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Белковая часть рациона должна обеспечиваться за счет мяса и рыбы. Дети в возрасте 1-3 года могут получать не только говядину, телятину, мясо кур, кролика, но и ограниченное количество нежирной свинины, молодой баранины, различные субпродукты (язык, печень, сердце), а также колбасные изделия (сосиски, сардельки, вареные колбасы, ветчины). Общее количество мясных продуктов – 80-100 г за день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Рыбу (хек, треска, минтай, судак, лосось) можно давать и в отварном виде и в виде паровых котлет, тефтелей, биточков 1-2 раза в неделю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Яйца (1/2 шт.  в день) дают 2-3 раза в неделю, используя их также при приготовлении омлета, запеканок, салатов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Из жиров рекомендуется сливочное масло (10-15 г в день) и различные растительные масла (5-6 г в день)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 </a:t>
            </a:r>
            <a:r>
              <a:rPr lang="ru-RU" dirty="0"/>
              <a:t>рационе малышей должны быть овощи (морковь, свекла, цветная и белокочанная капуста, кабачки, тыква и др.) и картофель (200 и 150 г, соответственно), фруктов (яблоки, груши, ягоды, бананы, апельсины) – до 130 г/день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Хлеб используется и пшеничный, и ржаной (60 и 30 г, соответственно)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Крупы (гречневая, овсяная, рисовая, манная, кукурузная и др.) обязательно должны входить в рацион 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Количество сахара в рационе составляет 30-40 г, а сладостей – 20 – 30 г/день (мед, варенье, конфеты, печенье и др.).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8121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Питание детей  в возрасте от  1  года </a:t>
            </a:r>
            <a:r>
              <a:rPr lang="ru-RU" sz="2000" b="1" dirty="0" smtClean="0"/>
              <a:t> до  3 </a:t>
            </a:r>
            <a:r>
              <a:rPr lang="ru-RU" sz="2000" b="1" dirty="0"/>
              <a:t>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14519"/>
            <a:ext cx="8928992" cy="563231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Другие важные продукты в рационе </a:t>
            </a:r>
            <a:r>
              <a:rPr lang="ru-RU" b="1" dirty="0" smtClean="0"/>
              <a:t>ребенка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Белковая часть рациона должна обеспечиваться за счет мяса и рыбы. Дети в возрасте 1-3 года могут получать не только говядину, телятину, мясо кур, кролика, но и ограниченное количество нежирной свинины, молодой баранины, различные субпродукты (язык, печень, сердце), а также колбасные изделия (сосиски, сардельки, вареные колбасы, ветчины). Общее количество мясных продуктов – 80-100 г за день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Рыбу (хек, треска, минтай, судак, лосось) можно давать и в отварном виде и в виде паровых котлет, тефтелей, биточков 1-2 раза в неделю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Яйца (1/2 шт.  в день) дают 2-3 раза в неделю, используя их также при приготовлении омлета, запеканок, салатов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Из жиров рекомендуется сливочное масло (10-15 г в день) и различные растительные масла (5-6 г в день)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 </a:t>
            </a:r>
            <a:r>
              <a:rPr lang="ru-RU" dirty="0"/>
              <a:t>рационе малышей должны быть овощи (морковь, свекла, цветная и белокочанная капуста, кабачки, тыква и др.) и картофель (200 и 150 г, соответственно), фруктов (яблоки, груши, ягоды, бананы, апельсины) – до 130 г/день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Хлеб используется и пшеничный, и ржаной (60 и 30 г, соответственно)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Крупы (гречневая, овсяная, рисовая, манная, кукурузная и др.) обязательно должны входить в рацион ребенка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Количество сахара в рационе составляет 30-40 г, а сладостей – 20 – 30 г/день (мед, варенье, конфеты, печенье и др.).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674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6" y="3200400"/>
            <a:ext cx="7593904" cy="1828800"/>
          </a:xfrm>
        </p:spPr>
        <p:txBody>
          <a:bodyPr/>
          <a:lstStyle/>
          <a:p>
            <a:pPr algn="l"/>
            <a:r>
              <a:rPr lang="ru-RU" dirty="0" smtClean="0"/>
              <a:t>Преждевременные роды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308824"/>
            <a:ext cx="7272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2"/>
                </a:solidFill>
                <a:latin typeface="Franklin Gothic Medium" pitchFamily="34" charset="0"/>
              </a:rPr>
              <a:t>ДОШКОЛЬНЫЙ ПЕРИОД</a:t>
            </a:r>
          </a:p>
          <a:p>
            <a:endParaRPr lang="ru-RU" sz="5400" b="1" dirty="0" smtClean="0">
              <a:solidFill>
                <a:schemeClr val="accent2"/>
              </a:solidFill>
              <a:latin typeface="Franklin Gothic Medium" pitchFamily="34" charset="0"/>
            </a:endParaRPr>
          </a:p>
          <a:p>
            <a:endParaRPr lang="ru-RU" sz="5400" b="1" dirty="0">
              <a:solidFill>
                <a:schemeClr val="accent2"/>
              </a:solidFill>
              <a:latin typeface="Franklin Gothic Medium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971600" y="3004983"/>
            <a:ext cx="5688632" cy="1800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itchFamily="34" charset="0"/>
              </a:rPr>
              <a:t>Анатомо-физиологические особенности, рост и развитие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771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Дошкольный период, его характеристика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14519"/>
            <a:ext cx="8712968" cy="4247317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ru-RU" b="1" dirty="0" smtClean="0"/>
              <a:t>Период </a:t>
            </a:r>
            <a:r>
              <a:rPr lang="ru-RU" b="1" dirty="0"/>
              <a:t>от 3 до 7 лет - дошкольный возраст. </a:t>
            </a:r>
          </a:p>
          <a:p>
            <a:pPr lvl="2"/>
            <a:r>
              <a:rPr lang="ru-RU" dirty="0"/>
              <a:t>Дошкольный возраст - выделяют </a:t>
            </a:r>
            <a:r>
              <a:rPr lang="ru-RU" b="1" dirty="0"/>
              <a:t>три периода: </a:t>
            </a:r>
            <a:endParaRPr lang="ru-RU" b="1" dirty="0" smtClean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младший</a:t>
            </a:r>
            <a:r>
              <a:rPr lang="ru-RU" dirty="0" smtClean="0"/>
              <a:t> </a:t>
            </a:r>
            <a:r>
              <a:rPr lang="ru-RU" dirty="0"/>
              <a:t>дошкольный возраст (3–4 года), </a:t>
            </a:r>
            <a:endParaRPr lang="ru-RU" dirty="0" smtClean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средний</a:t>
            </a:r>
            <a:r>
              <a:rPr lang="ru-RU" dirty="0" smtClean="0"/>
              <a:t> </a:t>
            </a:r>
            <a:r>
              <a:rPr lang="ru-RU" dirty="0"/>
              <a:t>(4–5 лет) </a:t>
            </a:r>
            <a:endParaRPr lang="ru-RU" dirty="0" smtClean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старший</a:t>
            </a:r>
            <a:r>
              <a:rPr lang="ru-RU" dirty="0" smtClean="0"/>
              <a:t> </a:t>
            </a:r>
            <a:r>
              <a:rPr lang="ru-RU" dirty="0"/>
              <a:t>(5–7 лет</a:t>
            </a:r>
            <a:r>
              <a:rPr lang="ru-RU" dirty="0" smtClean="0"/>
              <a:t>)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r>
              <a:rPr lang="ru-RU" dirty="0"/>
              <a:t>Данный период характеризуется интенсивным нервно-психическим развитием и изменением пропорций тела ребенка. 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Этап </a:t>
            </a:r>
            <a:r>
              <a:rPr lang="ru-RU" dirty="0"/>
              <a:t>психического развития от 3 до 6–7 лет. Характеризуется тем, что ведущей деятельностью является игра. В течение первых шести лет жизни закладывается основа личности ребенка, формируются характер и привычки, проявляются его склонности и таланты. Имеет чрезвычайно важное значение для формирования личности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1442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Нервно-психическое развитие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712968" cy="360098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Нервная система характеризуя дальнейшим развитием и созреванием, расширением </a:t>
            </a:r>
            <a:r>
              <a:rPr lang="ru-RU" dirty="0" smtClean="0"/>
              <a:t>условно</a:t>
            </a:r>
            <a:r>
              <a:rPr lang="en-US" dirty="0" smtClean="0"/>
              <a:t>-</a:t>
            </a:r>
            <a:r>
              <a:rPr lang="ru-RU" dirty="0" smtClean="0"/>
              <a:t>рефлекторных </a:t>
            </a:r>
            <a:r>
              <a:rPr lang="ru-RU" dirty="0"/>
              <a:t>связей, становлением и- развитием </a:t>
            </a:r>
            <a:r>
              <a:rPr lang="ru-RU" b="1" dirty="0"/>
              <a:t>второй сигнальной системы </a:t>
            </a:r>
            <a:r>
              <a:rPr lang="ru-RU" b="1" dirty="0" smtClean="0"/>
              <a:t>- </a:t>
            </a:r>
            <a:r>
              <a:rPr lang="ru-RU" b="1" dirty="0"/>
              <a:t>речи</a:t>
            </a:r>
            <a:r>
              <a:rPr lang="ru-RU" dirty="0"/>
              <a:t>. </a:t>
            </a:r>
            <a:endParaRPr lang="en-US" dirty="0" smtClean="0"/>
          </a:p>
          <a:p>
            <a:pPr algn="r"/>
            <a:r>
              <a:rPr lang="en-US" dirty="0" smtClean="0"/>
              <a:t>(</a:t>
            </a:r>
            <a:r>
              <a:rPr lang="ru-RU" dirty="0" smtClean="0"/>
              <a:t>Дети </a:t>
            </a:r>
            <a:r>
              <a:rPr lang="ru-RU" dirty="0"/>
              <a:t>этого возраста коммуникабельны, активно вступают в контакт, испытывая возрастающую потребность в общении. Они чрезвычайно любознательны, эмоциональны, проявляют привязанность к родителям. Необходимо помнить, что привычки, закрепленные в этом возрасте, зачастую сохраняются на всю жизнь</a:t>
            </a:r>
            <a:r>
              <a:rPr lang="ru-RU" dirty="0" smtClean="0"/>
              <a:t>.</a:t>
            </a:r>
            <a:r>
              <a:rPr lang="en-US" dirty="0" smtClean="0"/>
              <a:t>)</a:t>
            </a:r>
          </a:p>
          <a:p>
            <a:pPr algn="r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Следует особо отметить, что дети до 3 лет удовлетворяются общением с членами семьи.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Дети </a:t>
            </a:r>
            <a:r>
              <a:rPr lang="ru-RU" dirty="0"/>
              <a:t>старше 3 лет нуждаются в общении со сверстникам и способны организовывать с ними совместные сюжетные и ролевые игры. </a:t>
            </a:r>
            <a:endParaRPr lang="en-US" dirty="0" smtClean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595295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Нервно-психическое развитие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15099"/>
            <a:ext cx="8856984" cy="59093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 smtClean="0"/>
              <a:t>Ребенок </a:t>
            </a:r>
            <a:r>
              <a:rPr lang="ru-RU" b="1" i="1" dirty="0"/>
              <a:t>в возрасте 4 лет: </a:t>
            </a:r>
            <a:endParaRPr lang="ru-RU" dirty="0"/>
          </a:p>
          <a:p>
            <a:r>
              <a:rPr lang="ru-RU" dirty="0"/>
              <a:t>МР - группирует предметы по классам: классифицирует картинки и определяет среди них лишнюю (не похожую на другие); складывает из 3 частей разрезанные картинки; составляет рассказ по сюжетной картинке, отвечая на вопросы взрослого; </a:t>
            </a:r>
          </a:p>
          <a:p>
            <a:r>
              <a:rPr lang="ru-RU" dirty="0"/>
              <a:t>ВП - из 4-5 показанных предметов вспоминает название одного-двух после того, как их убирает взрослый; </a:t>
            </a:r>
          </a:p>
          <a:p>
            <a:r>
              <a:rPr lang="ru-RU" dirty="0"/>
              <a:t>М - застегивает пуговицы, молнию, всегда или иногда зашнуровывает ботинки, срисовывает квадрат, после показа рисует человека из 3 частей; подпрыгивает на 2 ногах, продвигаясь вперед; балансирует около 5 секунд на одной ноге; </a:t>
            </a:r>
          </a:p>
          <a:p>
            <a:r>
              <a:rPr lang="ru-RU" dirty="0"/>
              <a:t>С - умеет играть с детьми, не ссорясь и соблюдая правила игры; знает свои имя, фамилию, пол. </a:t>
            </a:r>
          </a:p>
          <a:p>
            <a:r>
              <a:rPr lang="ru-RU" b="1" i="1" dirty="0"/>
              <a:t>Ребенок в возрасте 5 лет: </a:t>
            </a:r>
            <a:endParaRPr lang="ru-RU" dirty="0"/>
          </a:p>
          <a:p>
            <a:r>
              <a:rPr lang="ru-RU" dirty="0"/>
              <a:t>МР - строит и составляет по образцу различные узоры (из кубиков, мозаики и </a:t>
            </a:r>
            <a:r>
              <a:rPr lang="ru-RU" dirty="0" err="1"/>
              <a:t>лего</a:t>
            </a:r>
            <a:r>
              <a:rPr lang="ru-RU" dirty="0"/>
              <a:t>); может составить из нескольких предложений рассказ по картинке с открытым и скрытым смыслом; </a:t>
            </a:r>
          </a:p>
          <a:p>
            <a:r>
              <a:rPr lang="ru-RU" dirty="0"/>
              <a:t>ВП - запоминает последовательность разложенных на столе картинок (4-5), находит одинаковые детали или предметы на двух положенных рядом картинках; запоминает 1-2 четверостишия, скороговорки или считалки;</a:t>
            </a:r>
          </a:p>
          <a:p>
            <a:r>
              <a:rPr lang="ru-RU" dirty="0"/>
              <a:t>М - самостоятельно одевается и раздевается; рисует фигуру человека из 3-6 частей; прыгает на одной ноге, продвигаясь вперед; </a:t>
            </a:r>
          </a:p>
          <a:p>
            <a:r>
              <a:rPr lang="ru-RU" dirty="0"/>
              <a:t>С - умеет играть с детьми разного возраста, не ссорясь и соблюдая правила. </a:t>
            </a:r>
          </a:p>
        </p:txBody>
      </p:sp>
    </p:spTree>
    <p:extLst>
      <p:ext uri="{BB962C8B-B14F-4D97-AF65-F5344CB8AC3E}">
        <p14:creationId xmlns:p14="http://schemas.microsoft.com/office/powerpoint/2010/main" xmlns="" val="2584066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Нервно-психическое развитие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15099"/>
            <a:ext cx="8856984" cy="59093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/>
              <a:t>Ребенок в возрасте 6 лет: </a:t>
            </a:r>
            <a:endParaRPr lang="ru-RU" dirty="0"/>
          </a:p>
          <a:p>
            <a:r>
              <a:rPr lang="ru-RU" dirty="0"/>
              <a:t>РН - понимает значения всех слов из бытовой лексики, называет, из чего сделаны отдельные предметы; составляет рассказ по 2-3 картинкам, связанным содержанием; решает простые логические задачи (отгадывает загадки, подбирает недостающие предметы. в ряду); </a:t>
            </a:r>
          </a:p>
          <a:p>
            <a:r>
              <a:rPr lang="ru-RU" dirty="0"/>
              <a:t>ВП - запоминает и рассказывает стихи и сказки; запоминает 6-8 слов и однозначных цифр, названных взрослым; </a:t>
            </a:r>
          </a:p>
          <a:p>
            <a:r>
              <a:rPr lang="ru-RU" dirty="0"/>
              <a:t>М - рисует человека из 6 частей, рисует круг; может аккуратно закрасить его карандашом; прыгает в длину с места не менее чем на 40 см; </a:t>
            </a:r>
          </a:p>
          <a:p>
            <a:r>
              <a:rPr lang="ru-RU" dirty="0"/>
              <a:t>С - знает, как найти свой дом, что надо делать, если потеряет. чужую игрушку, и т.п., оценивает поступки и поведение окружающих; дает самооценку, знает имя и отчество родителей. </a:t>
            </a:r>
          </a:p>
          <a:p>
            <a:endParaRPr lang="ru-RU" dirty="0" smtClean="0"/>
          </a:p>
          <a:p>
            <a:r>
              <a:rPr lang="ru-RU" dirty="0" smtClean="0"/>
              <a:t>Если </a:t>
            </a:r>
            <a:r>
              <a:rPr lang="ru-RU" dirty="0"/>
              <a:t>на первом году жизни </a:t>
            </a:r>
            <a:r>
              <a:rPr lang="ru-RU" dirty="0" err="1"/>
              <a:t>эпикризный</a:t>
            </a:r>
            <a:r>
              <a:rPr lang="ru-RU" dirty="0"/>
              <a:t> срок составлял 1 месяц, то в дальнейшем темпы роста замедляются, поэтому </a:t>
            </a:r>
            <a:r>
              <a:rPr lang="ru-RU" dirty="0" err="1"/>
              <a:t>эпикризный</a:t>
            </a:r>
            <a:r>
              <a:rPr lang="ru-RU" dirty="0"/>
              <a:t> срок увеличивается до 3 месяцев, а с 3 лет - до одного года. </a:t>
            </a:r>
          </a:p>
          <a:p>
            <a:r>
              <a:rPr lang="ru-RU" dirty="0"/>
              <a:t>За норму развития принимается овладение умением в пределах паспортного возраста: </a:t>
            </a:r>
          </a:p>
          <a:p>
            <a:r>
              <a:rPr lang="ru-RU" dirty="0"/>
              <a:t>	- на втором году жизни: 	± 1,5 мес. </a:t>
            </a:r>
          </a:p>
          <a:p>
            <a:r>
              <a:rPr lang="ru-RU" dirty="0"/>
              <a:t>	- на третьем году жизни: 	± 2,5 мес. </a:t>
            </a:r>
          </a:p>
          <a:p>
            <a:r>
              <a:rPr lang="ru-RU" dirty="0"/>
              <a:t>	- с 4 до 7 лет: 	</a:t>
            </a:r>
            <a:r>
              <a:rPr lang="ru-RU" dirty="0" smtClean="0"/>
              <a:t>                ± </a:t>
            </a:r>
            <a:r>
              <a:rPr lang="ru-RU" dirty="0"/>
              <a:t>3 мес. </a:t>
            </a:r>
          </a:p>
          <a:p>
            <a:r>
              <a:rPr lang="ru-RU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143679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 err="1"/>
              <a:t>Эпикризный</a:t>
            </a:r>
            <a:r>
              <a:rPr lang="ru-RU" sz="2000" b="1" dirty="0"/>
              <a:t> срок</a:t>
            </a:r>
            <a:endParaRPr lang="ru-RU" sz="20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908720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Эпикризный</a:t>
            </a:r>
            <a:r>
              <a:rPr lang="ru-RU" dirty="0"/>
              <a:t> срок – это период в жизни ребенка, за который он приобретает новые навыки. </a:t>
            </a:r>
            <a:endParaRPr lang="ru-RU" dirty="0" smtClean="0"/>
          </a:p>
          <a:p>
            <a:pPr algn="just"/>
            <a:r>
              <a:rPr lang="ru-RU" dirty="0" smtClean="0"/>
              <a:t>На </a:t>
            </a:r>
            <a:r>
              <a:rPr lang="ru-RU" dirty="0"/>
              <a:t>первом году жизни один </a:t>
            </a:r>
            <a:r>
              <a:rPr lang="ru-RU" dirty="0" err="1"/>
              <a:t>эпикризный</a:t>
            </a:r>
            <a:r>
              <a:rPr lang="ru-RU" dirty="0"/>
              <a:t> срок составляет 1 месяц. На втором году жизни – 3 месяца. С2-х до 3-х лет — 6 месяцев. И с четырехлетнего возраста </a:t>
            </a:r>
            <a:r>
              <a:rPr lang="ru-RU" dirty="0" err="1"/>
              <a:t>эпикризный</a:t>
            </a:r>
            <a:r>
              <a:rPr lang="ru-RU" dirty="0"/>
              <a:t> срок соответствует одному 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1983272"/>
              </p:ext>
            </p:extLst>
          </p:nvPr>
        </p:nvGraphicFramePr>
        <p:xfrm>
          <a:off x="179512" y="2415061"/>
          <a:ext cx="8784976" cy="448665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097156"/>
                <a:gridCol w="6687820"/>
              </a:tblGrid>
              <a:tr h="17526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Определение возраста на первом году жизни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085">
                <a:tc>
                  <a:txBody>
                    <a:bodyPr/>
                    <a:lstStyle/>
                    <a:p>
                      <a:pPr marL="32639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1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16 дней до 1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31369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2 мес.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1 мес. 16 дней до 2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31369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3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2 мес. 16 дней до 3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5260">
                <a:tc>
                  <a:txBody>
                    <a:bodyPr/>
                    <a:lstStyle/>
                    <a:p>
                      <a:pPr marL="2959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11 мес.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от 10 мес. 16 дней до 11 мес. 15 дней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34734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1 год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11 мес. 16 дней до 12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6954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Определение возраста на втором году жизни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085">
                <a:tc>
                  <a:txBody>
                    <a:bodyPr/>
                    <a:lstStyle/>
                    <a:p>
                      <a:pPr marL="16446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1 год 3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1 года 1 мес. 16 дней до 1 года 4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16446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1 год 6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1 года 4 мес. 16 дней до 1 года 7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16764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1 год 9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1 года 7 мес. 16 дней до 1 года 10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12192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2 года 3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1 года 10 мес. 16 дней до 2 лет 4 мес. 15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1250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2 года 6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от 2 лет 4 мес. 16 дней до 2 лет 7 мес. 15 дней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Определение возраста на третьем году жизни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085">
                <a:tc>
                  <a:txBody>
                    <a:bodyPr/>
                    <a:lstStyle/>
                    <a:p>
                      <a:pPr marL="3079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3 года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2 лет 9 мес. до 3 лет 2 мес. 29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1250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effectLst/>
                        </a:rPr>
                        <a:t>3 года 6 мес.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</a:rPr>
                        <a:t>от 3 лет 3 мес. до 3 лет 8 мес. 29 дней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2085">
                <a:tc>
                  <a:txBody>
                    <a:bodyPr/>
                    <a:lstStyle/>
                    <a:p>
                      <a:pPr marL="30162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</a:rPr>
                        <a:t>4 года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</a:rPr>
                        <a:t>от 3 лет 9 мес. до 4 лет 2 мес. 29 дней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5223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200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ПЕРИОДЫ ДЕТСКОГО ВОЗРАСТА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038215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Период </a:t>
            </a:r>
            <a:r>
              <a:rPr lang="ru-RU" sz="2400" dirty="0"/>
              <a:t>новорожденности (до 4 недель</a:t>
            </a:r>
            <a:r>
              <a:rPr lang="ru-RU" sz="2400" dirty="0" smtClean="0"/>
              <a:t>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Период </a:t>
            </a:r>
            <a:r>
              <a:rPr lang="ru-RU" sz="2400" dirty="0"/>
              <a:t>грудного возраста (с 4 недель до 12 месяцев</a:t>
            </a:r>
            <a:r>
              <a:rPr lang="ru-RU" sz="2400" dirty="0" smtClean="0"/>
              <a:t>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err="1" smtClean="0"/>
              <a:t>Преддошкольный</a:t>
            </a:r>
            <a:r>
              <a:rPr lang="ru-RU" sz="2400" dirty="0"/>
              <a:t>, или старший ясельный, период (от 1 года до 3 </a:t>
            </a:r>
            <a:r>
              <a:rPr lang="ru-RU" sz="2400" dirty="0" smtClean="0"/>
              <a:t>лет);</a:t>
            </a:r>
          </a:p>
          <a:p>
            <a:pPr lvl="0"/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Дошкольный </a:t>
            </a:r>
            <a:r>
              <a:rPr lang="ru-RU" sz="2400" dirty="0"/>
              <a:t>период (с 3 до 6—7 лет</a:t>
            </a:r>
            <a:r>
              <a:rPr lang="ru-RU" sz="2400" dirty="0" smtClean="0"/>
              <a:t>);</a:t>
            </a:r>
          </a:p>
          <a:p>
            <a:pPr lvl="0"/>
            <a:endParaRPr lang="ru-R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Младший </a:t>
            </a:r>
            <a:r>
              <a:rPr lang="ru-RU" sz="2400" dirty="0"/>
              <a:t>школьный период (с 6—7 до 11 —12 лет</a:t>
            </a:r>
            <a:r>
              <a:rPr lang="ru-RU" sz="2400" dirty="0" smtClean="0"/>
              <a:t>);</a:t>
            </a:r>
          </a:p>
          <a:p>
            <a:pPr lvl="0"/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Старший </a:t>
            </a:r>
            <a:r>
              <a:rPr lang="ru-RU" sz="2400" dirty="0"/>
              <a:t>школьный, или подростковый, период (с 12 до 16—18 лет). </a:t>
            </a:r>
          </a:p>
        </p:txBody>
      </p:sp>
    </p:spTree>
    <p:extLst>
      <p:ext uri="{BB962C8B-B14F-4D97-AF65-F5344CB8AC3E}">
        <p14:creationId xmlns:p14="http://schemas.microsoft.com/office/powerpoint/2010/main" xmlns="" val="1665716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Анатомо-физиологические особенности органов и систем 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26016"/>
            <a:ext cx="8784976" cy="535531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Кожа и ее придатки </a:t>
            </a:r>
            <a:r>
              <a:rPr lang="ru-RU" dirty="0"/>
              <a:t>продолжают развиваться. Совершенствуются терморегуляторная, выделительная и защитная функции. Отмечается снижение функции сальных желез, уменьшение количества и выраженности естественных кожных складок (к 5-6 годам они сглаживаются и исчезают). </a:t>
            </a:r>
          </a:p>
          <a:p>
            <a:r>
              <a:rPr lang="ru-RU" dirty="0"/>
              <a:t>Отмечается значительный рост и выраженность бровей и ресниц, иногда происходит изменение цвета волос.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Ребенка необходимо обучать навыкам </a:t>
            </a:r>
            <a:r>
              <a:rPr lang="ru-RU" dirty="0" err="1"/>
              <a:t>самогигиены</a:t>
            </a:r>
            <a:r>
              <a:rPr lang="ru-RU" dirty="0"/>
              <a:t> (подмывание, умывание, чистка зубов и т. д.) И пользованию горшком.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Гигиеническая ванна в холодное время года может про водиться реже: </a:t>
            </a:r>
          </a:p>
          <a:p>
            <a:r>
              <a:rPr lang="ru-RU" dirty="0" smtClean="0"/>
              <a:t>	в </a:t>
            </a:r>
            <a:r>
              <a:rPr lang="ru-RU" dirty="0"/>
              <a:t>1-4 года - 2 раза в неделю; с 4 лет - 1 раз в неделю. </a:t>
            </a:r>
          </a:p>
          <a:p>
            <a:r>
              <a:rPr lang="ru-RU" b="1" dirty="0"/>
              <a:t>Костно-мышечная система</a:t>
            </a:r>
            <a:r>
              <a:rPr lang="ru-RU" dirty="0"/>
              <a:t> также продолжает расти и развиваться. </a:t>
            </a:r>
          </a:p>
          <a:p>
            <a:r>
              <a:rPr lang="ru-RU" dirty="0"/>
              <a:t>К 2 годам (в 24 месяца) заканчивается формирование молочного прикуса - 20 молочных зубов. </a:t>
            </a:r>
            <a:r>
              <a:rPr lang="ru-RU" i="1" dirty="0"/>
              <a:t>С 5 лет начинается</a:t>
            </a:r>
            <a:r>
              <a:rPr lang="ru-RU" dirty="0"/>
              <a:t> смена их на постоянные (в 6 лет - не менее одного постоянного зуба, в 7 лет - не менее четырех). </a:t>
            </a:r>
            <a:endParaRPr lang="ru-RU" dirty="0" smtClean="0"/>
          </a:p>
          <a:p>
            <a:r>
              <a:rPr lang="ru-RU" b="1" dirty="0"/>
              <a:t>Дыхательная система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Частота </a:t>
            </a:r>
            <a:r>
              <a:rPr lang="ru-RU" dirty="0"/>
              <a:t>дыхания: в среднем после 3-5 лет -30 в минуту. </a:t>
            </a:r>
          </a:p>
          <a:p>
            <a:r>
              <a:rPr lang="ru-RU" dirty="0"/>
              <a:t>При </a:t>
            </a:r>
            <a:r>
              <a:rPr lang="ru-RU" dirty="0" err="1"/>
              <a:t>аускульативном</a:t>
            </a:r>
            <a:r>
              <a:rPr lang="ru-RU" dirty="0"/>
              <a:t> выслушивании определяется пуэрильное дыхание, затем постепенно дыхательные шумы ослабевают, и к 7 годам оно становится, как и у взрослых, - везикулярным. </a:t>
            </a:r>
          </a:p>
        </p:txBody>
      </p:sp>
    </p:spTree>
    <p:extLst>
      <p:ext uri="{BB962C8B-B14F-4D97-AF65-F5344CB8AC3E}">
        <p14:creationId xmlns:p14="http://schemas.microsoft.com/office/powerpoint/2010/main" xmlns="" val="2108907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Анатомо-физиологические особенности органов и систем 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08720"/>
            <a:ext cx="8784976" cy="590931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Позвоночник </a:t>
            </a:r>
            <a:r>
              <a:rPr lang="ru-RU" dirty="0"/>
              <a:t>до 1,5 лет растет равномерно, затем рост шейных и </a:t>
            </a:r>
            <a:r>
              <a:rPr lang="ru-RU" dirty="0" err="1"/>
              <a:t>верхнегрудных</a:t>
            </a:r>
            <a:r>
              <a:rPr lang="ru-RU" dirty="0"/>
              <a:t> позвонков замедляется, а с 5 лет рост позвоночника снова становится равномерным, </a:t>
            </a:r>
          </a:p>
          <a:p>
            <a:r>
              <a:rPr lang="ru-RU" i="1" dirty="0"/>
              <a:t>К 4 годам</a:t>
            </a:r>
            <a:r>
              <a:rPr lang="ru-RU" dirty="0"/>
              <a:t> заканчивается формирование затылочной и височной костей. </a:t>
            </a:r>
          </a:p>
          <a:p>
            <a:r>
              <a:rPr lang="ru-RU" dirty="0"/>
              <a:t>В костях сохраняется еще много хрящевой ткани, что обеспечивает их гибкость и подвижность. Однако при этом несформировавшиеся кости, в том числе и позвоночник имеющий неустойчивые изгибы, легко искривляются и деформируются. </a:t>
            </a:r>
            <a:r>
              <a:rPr lang="ru-RU" b="1" dirty="0"/>
              <a:t>Для предупреждения деформации костей особое внимание необходимо уделить: </a:t>
            </a:r>
            <a:endParaRPr lang="ru-RU" b="1" dirty="0" smtClean="0"/>
          </a:p>
          <a:p>
            <a:endParaRPr lang="ru-RU" b="1" dirty="0"/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dirty="0" smtClean="0"/>
              <a:t>- рациональному питанию;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dirty="0" smtClean="0"/>
              <a:t>- соблюдению осанки;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dirty="0" smtClean="0"/>
              <a:t>- достаточной двигательной активности;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dirty="0" smtClean="0"/>
              <a:t>- адекватным физическим нагрузкам;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ru-RU" dirty="0" smtClean="0"/>
              <a:t>- правильному подбору мебели и игрушек. </a:t>
            </a:r>
          </a:p>
          <a:p>
            <a:pPr lvl="4"/>
            <a:endParaRPr lang="ru-RU" dirty="0" smtClean="0"/>
          </a:p>
          <a:p>
            <a:r>
              <a:rPr lang="ru-RU" dirty="0" smtClean="0"/>
              <a:t>Характерно </a:t>
            </a:r>
            <a:r>
              <a:rPr lang="ru-RU" dirty="0"/>
              <a:t>также </a:t>
            </a:r>
            <a:r>
              <a:rPr lang="ru-RU" b="1" dirty="0"/>
              <a:t>развитие мышечной системы</a:t>
            </a:r>
            <a:r>
              <a:rPr lang="ru-RU" dirty="0"/>
              <a:t>, нарастание силы, ловкости и массы мышц (диаметр мышц увеличивается в 2-2,5 раза). При этом отмечается преимущественное развитие крупных и средних мышц, обеспечивающих бег, ходьбу, прыжки. Развитие же мелких мышц и, следовательно, мелкой моторики происходит гораздо медленнее и продолжается до 9-10 лет. Для стимуляции работы кисти детям рекомендуются специальные упражнения (мозаика, кубики, рисование, штриховка, лепка и т. д.). </a:t>
            </a:r>
          </a:p>
        </p:txBody>
      </p:sp>
    </p:spTree>
    <p:extLst>
      <p:ext uri="{BB962C8B-B14F-4D97-AF65-F5344CB8AC3E}">
        <p14:creationId xmlns:p14="http://schemas.microsoft.com/office/powerpoint/2010/main" xmlns="" val="164295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Анатомо-физиологические особенности органов и систем 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08720"/>
            <a:ext cx="8784976" cy="563231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Сердечно-сосудистая система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 smtClean="0"/>
              <a:t>Пульс</a:t>
            </a:r>
            <a:r>
              <a:rPr lang="ru-RU" dirty="0" smtClean="0"/>
              <a:t> </a:t>
            </a:r>
            <a:r>
              <a:rPr lang="ru-RU" dirty="0"/>
              <a:t>составляет: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 1-3 </a:t>
            </a:r>
            <a:r>
              <a:rPr lang="ru-RU" dirty="0" smtClean="0"/>
              <a:t>года- 105-115 </a:t>
            </a:r>
            <a:r>
              <a:rPr lang="ru-RU" dirty="0"/>
              <a:t>уд. в мин.;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 4-6 </a:t>
            </a:r>
            <a:r>
              <a:rPr lang="ru-RU" dirty="0" smtClean="0"/>
              <a:t>лет- 90-100уд</a:t>
            </a:r>
            <a:r>
              <a:rPr lang="ru-RU" dirty="0"/>
              <a:t>. в мин. </a:t>
            </a:r>
          </a:p>
          <a:p>
            <a:r>
              <a:rPr lang="ru-RU" b="1" dirty="0" err="1"/>
              <a:t>АД</a:t>
            </a:r>
            <a:r>
              <a:rPr lang="ru-RU" b="1" baseline="-25000" dirty="0" err="1"/>
              <a:t>мах</a:t>
            </a:r>
            <a:r>
              <a:rPr lang="ru-RU" dirty="0"/>
              <a:t>-составляет: </a:t>
            </a:r>
          </a:p>
          <a:p>
            <a:pPr lvl="1"/>
            <a:r>
              <a:rPr lang="ru-RU" dirty="0"/>
              <a:t>90 + 2n, где n - число лет ребенка </a:t>
            </a:r>
            <a:r>
              <a:rPr lang="ru-RU" dirty="0" err="1"/>
              <a:t>AД</a:t>
            </a:r>
            <a:r>
              <a:rPr lang="ru-RU" baseline="-25000" dirty="0" err="1"/>
              <a:t>min</a:t>
            </a:r>
            <a:r>
              <a:rPr lang="ru-RU" dirty="0"/>
              <a:t> = 1/2 от </a:t>
            </a:r>
            <a:r>
              <a:rPr lang="ru-RU" dirty="0" err="1"/>
              <a:t>АД</a:t>
            </a:r>
            <a:r>
              <a:rPr lang="ru-RU" baseline="-25000" dirty="0" err="1"/>
              <a:t>мах</a:t>
            </a:r>
            <a:r>
              <a:rPr lang="ru-RU" dirty="0"/>
              <a:t> + 10 мм рт. ст. </a:t>
            </a:r>
          </a:p>
          <a:p>
            <a:r>
              <a:rPr lang="ru-RU" dirty="0"/>
              <a:t>При необходимости оценить АД ребенка более тщательно целесообразно использовать метод </a:t>
            </a:r>
            <a:r>
              <a:rPr lang="ru-RU" i="1" dirty="0" err="1"/>
              <a:t>центильных</a:t>
            </a:r>
            <a:r>
              <a:rPr lang="ru-RU" i="1" dirty="0"/>
              <a:t> таблиц</a:t>
            </a:r>
            <a:r>
              <a:rPr lang="ru-RU" dirty="0"/>
              <a:t>. </a:t>
            </a:r>
          </a:p>
          <a:p>
            <a:r>
              <a:rPr lang="ru-RU" dirty="0"/>
              <a:t> </a:t>
            </a:r>
          </a:p>
          <a:p>
            <a:r>
              <a:rPr lang="ru-RU" b="1" dirty="0"/>
              <a:t>Пищеварительная система</a:t>
            </a:r>
            <a:r>
              <a:rPr lang="ru-RU" dirty="0"/>
              <a:t> значительно увеличивается в размерах, совершенствуются ее функции - ферментативная, двигательная, всасывающая и т.д. Однако слизистая оболочка остается по-прежнему уязвимой, и при нарушении питания это проявляется симптомами диспепсии. </a:t>
            </a:r>
          </a:p>
          <a:p>
            <a:r>
              <a:rPr lang="ru-RU" dirty="0"/>
              <a:t>Длина пищевода к 5 годам - 16 см. </a:t>
            </a:r>
          </a:p>
          <a:p>
            <a:r>
              <a:rPr lang="ru-RU" dirty="0"/>
              <a:t>Емкость желудка: </a:t>
            </a:r>
          </a:p>
          <a:p>
            <a:r>
              <a:rPr lang="ru-RU" dirty="0"/>
              <a:t>в 5-6 лет - 1000 мл. </a:t>
            </a:r>
          </a:p>
          <a:p>
            <a:r>
              <a:rPr lang="ru-RU" dirty="0"/>
              <a:t>Сохраняет свое значение наличие нормальной микрофлоры в кишечнике ребенка. Стул </a:t>
            </a:r>
            <a:r>
              <a:rPr lang="ru-RU" dirty="0" err="1"/>
              <a:t>урежается</a:t>
            </a:r>
            <a:r>
              <a:rPr lang="ru-RU" dirty="0"/>
              <a:t> до 2 раз в сутки, а после 3 лет - до 1 раза в сутки. </a:t>
            </a:r>
          </a:p>
          <a:p>
            <a:r>
              <a:rPr lang="ru-RU" dirty="0"/>
              <a:t>Значительно улучшаются функции печени, но остаются менее совершенными, чем у взрослых. </a:t>
            </a:r>
          </a:p>
        </p:txBody>
      </p:sp>
    </p:spTree>
    <p:extLst>
      <p:ext uri="{BB962C8B-B14F-4D97-AF65-F5344CB8AC3E}">
        <p14:creationId xmlns:p14="http://schemas.microsoft.com/office/powerpoint/2010/main" xmlns="" val="2075496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Анатомо-физиологические особенности органов и систем 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08720"/>
            <a:ext cx="8784976" cy="369331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/>
              <a:t>Мочевыделительная система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претерпевает </a:t>
            </a:r>
            <a:r>
              <a:rPr lang="ru-RU" dirty="0"/>
              <a:t>значительные изменения. К </a:t>
            </a:r>
            <a:r>
              <a:rPr lang="ru-RU" dirty="0" smtClean="0"/>
              <a:t>5-6 </a:t>
            </a:r>
            <a:r>
              <a:rPr lang="ru-RU" dirty="0"/>
              <a:t>годам почки становятся анатомически </a:t>
            </a:r>
            <a:r>
              <a:rPr lang="ru-RU" dirty="0" smtClean="0"/>
              <a:t>зрелыми.</a:t>
            </a:r>
          </a:p>
          <a:p>
            <a:r>
              <a:rPr lang="ru-RU" b="1" dirty="0" smtClean="0"/>
              <a:t>Суточный </a:t>
            </a:r>
            <a:r>
              <a:rPr lang="ru-RU" b="1" dirty="0"/>
              <a:t>объем мочи </a:t>
            </a:r>
            <a:r>
              <a:rPr lang="ru-RU" dirty="0"/>
              <a:t>составляет: </a:t>
            </a:r>
          </a:p>
          <a:p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до 5 лет - 600 + 100 (n - 1), где n </a:t>
            </a:r>
            <a:r>
              <a:rPr lang="ru-RU" dirty="0" smtClean="0"/>
              <a:t>- число </a:t>
            </a:r>
            <a:r>
              <a:rPr lang="ru-RU" dirty="0"/>
              <a:t>лет ребенка; </a:t>
            </a:r>
            <a:endParaRPr lang="ru-RU" dirty="0" smtClean="0"/>
          </a:p>
          <a:p>
            <a:pPr lvl="1"/>
            <a:endParaRPr lang="ru-RU" dirty="0" smtClean="0"/>
          </a:p>
          <a:p>
            <a:r>
              <a:rPr lang="ru-RU" dirty="0" smtClean="0"/>
              <a:t>Разовый </a:t>
            </a:r>
            <a:r>
              <a:rPr lang="ru-RU" dirty="0"/>
              <a:t>объем мочи составляет 90-120 мл в сутки. Относительная плотность мочи </a:t>
            </a:r>
            <a:r>
              <a:rPr lang="ru-RU" dirty="0" smtClean="0"/>
              <a:t>-1010-1020 </a:t>
            </a:r>
            <a:r>
              <a:rPr lang="ru-RU" dirty="0"/>
              <a:t>ед. Частота мочеиспусканий - 8-10 раз в сутки.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Произвольное мочеиспускание </a:t>
            </a:r>
            <a:r>
              <a:rPr lang="ru-RU" dirty="0"/>
              <a:t>формируется: </a:t>
            </a:r>
          </a:p>
          <a:p>
            <a:r>
              <a:rPr lang="ru-RU" dirty="0"/>
              <a:t>- у девочек - к 1,5-2 годам; </a:t>
            </a:r>
          </a:p>
          <a:p>
            <a:r>
              <a:rPr lang="ru-RU" dirty="0"/>
              <a:t>- у мальчиков - к 3-3,5 годам. </a:t>
            </a:r>
          </a:p>
        </p:txBody>
      </p:sp>
    </p:spTree>
    <p:extLst>
      <p:ext uri="{BB962C8B-B14F-4D97-AF65-F5344CB8AC3E}">
        <p14:creationId xmlns:p14="http://schemas.microsoft.com/office/powerpoint/2010/main" xmlns="" val="1785926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Рост и развитие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08720"/>
            <a:ext cx="8784976" cy="1200329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Окружность головы до 5 лет увеличивается по 1 см в год; </a:t>
            </a:r>
            <a:r>
              <a:rPr lang="ru-RU" dirty="0" smtClean="0"/>
              <a:t>в </a:t>
            </a:r>
            <a:r>
              <a:rPr lang="ru-RU" dirty="0"/>
              <a:t>5 лет = 50 см, а затем увеличивается по 0,5 см в год.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Окружность груди увеличивается от 1 года до 10 лет - на 1,5 см в год; в10 лет равна 63 см; после 10 лет увеличивается на 3 см в год.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06258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Динамика физических показателей в </a:t>
            </a:r>
            <a:r>
              <a:rPr lang="ru-RU" b="1" dirty="0" err="1"/>
              <a:t>преддошкольном</a:t>
            </a:r>
            <a:r>
              <a:rPr lang="ru-RU" b="1" dirty="0"/>
              <a:t> и дошкольном периодах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3674455"/>
              </p:ext>
            </p:extLst>
          </p:nvPr>
        </p:nvGraphicFramePr>
        <p:xfrm>
          <a:off x="179513" y="2708920"/>
          <a:ext cx="8784975" cy="383184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534730"/>
                <a:gridCol w="4250245"/>
              </a:tblGrid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Масса тела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Длина тела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1)</a:t>
                      </a:r>
                      <a:r>
                        <a:rPr lang="ru-RU" sz="1600" dirty="0">
                          <a:effectLst/>
                        </a:rPr>
                        <a:t> от 1,5-2 лет до 11 лет: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1) </a:t>
                      </a:r>
                      <a:r>
                        <a:rPr lang="ru-RU" sz="1600" dirty="0">
                          <a:effectLst/>
                        </a:rPr>
                        <a:t>от 1 года до 7 лет: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mg</a:t>
                      </a:r>
                      <a:r>
                        <a:rPr lang="ru-RU" sz="1600" dirty="0">
                          <a:effectLst/>
                        </a:rPr>
                        <a:t> = 10,5 + 2 n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Lg</a:t>
                      </a:r>
                      <a:r>
                        <a:rPr lang="ru-RU" sz="1600" dirty="0">
                          <a:effectLst/>
                        </a:rPr>
                        <a:t>= 75+7 n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2) </a:t>
                      </a:r>
                      <a:r>
                        <a:rPr lang="ru-RU" sz="1600" dirty="0">
                          <a:effectLst/>
                        </a:rPr>
                        <a:t>от 1 года до 5 лет: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2)</a:t>
                      </a:r>
                      <a:r>
                        <a:rPr lang="ru-RU" sz="1600" dirty="0">
                          <a:effectLst/>
                        </a:rPr>
                        <a:t> от 1 года до 5 лет: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mg</a:t>
                      </a:r>
                      <a:r>
                        <a:rPr lang="ru-RU" sz="1600" dirty="0">
                          <a:effectLst/>
                        </a:rPr>
                        <a:t>=10+2 n ±</a:t>
                      </a:r>
                      <a:r>
                        <a:rPr lang="ru-RU" sz="1600" dirty="0" err="1">
                          <a:effectLst/>
                        </a:rPr>
                        <a:t>Зкг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Lg</a:t>
                      </a:r>
                      <a:r>
                        <a:rPr lang="ru-RU" sz="1600" dirty="0">
                          <a:effectLst/>
                        </a:rPr>
                        <a:t> = 75 + 5 n ± 4 см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5 лет m = 20 кг (19) ± 6 кг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 5 лет L</a:t>
                      </a:r>
                      <a:r>
                        <a:rPr lang="en-US" sz="1600" dirty="0">
                          <a:effectLst/>
                        </a:rPr>
                        <a:t>g </a:t>
                      </a:r>
                      <a:r>
                        <a:rPr lang="ru-RU" sz="1600" dirty="0">
                          <a:effectLst/>
                        </a:rPr>
                        <a:t>= 110см ± 4 см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лет до 10 лет: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лет до 10 лет: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mg</a:t>
                      </a:r>
                      <a:r>
                        <a:rPr lang="ru-RU" sz="1600" dirty="0">
                          <a:effectLst/>
                        </a:rPr>
                        <a:t> = 20 + 3 (n - 5) ± 6 кг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Lg</a:t>
                      </a:r>
                      <a:r>
                        <a:rPr lang="ru-RU" sz="1600" dirty="0">
                          <a:effectLst/>
                        </a:rPr>
                        <a:t> = 110 + 6 (</a:t>
                      </a:r>
                      <a:r>
                        <a:rPr lang="ru-RU" sz="1800" dirty="0">
                          <a:effectLst/>
                        </a:rPr>
                        <a:t>n</a:t>
                      </a:r>
                      <a:r>
                        <a:rPr lang="ru-RU" sz="1600" dirty="0">
                          <a:effectLst/>
                        </a:rPr>
                        <a:t> - 5) ± 6 см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З)</a:t>
                      </a:r>
                      <a:r>
                        <a:rPr lang="ru-RU" sz="1600" dirty="0">
                          <a:effectLst/>
                        </a:rPr>
                        <a:t> в 5 лет = 19-20 кг </a:t>
                      </a:r>
                      <a:r>
                        <a:rPr lang="ru-RU" sz="1600" dirty="0" smtClean="0">
                          <a:effectLst/>
                        </a:rPr>
                        <a:t>± </a:t>
                      </a:r>
                      <a:r>
                        <a:rPr lang="ru-RU" sz="1600" dirty="0">
                          <a:effectLst/>
                        </a:rPr>
                        <a:t>2 кг (на каждый год) + 3 кг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З)</a:t>
                      </a:r>
                      <a:r>
                        <a:rPr lang="ru-RU" sz="1600" dirty="0">
                          <a:effectLst/>
                        </a:rPr>
                        <a:t> в 5 лет = 110 см </a:t>
                      </a:r>
                      <a:r>
                        <a:rPr lang="ru-RU" sz="1600" dirty="0" smtClean="0">
                          <a:effectLst/>
                        </a:rPr>
                        <a:t>± </a:t>
                      </a:r>
                      <a:r>
                        <a:rPr lang="ru-RU" sz="1600" dirty="0">
                          <a:effectLst/>
                        </a:rPr>
                        <a:t>8 см (на каждый год) + 6 см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где: n - число лет ребенка;</a:t>
                      </a:r>
                      <a:r>
                        <a:rPr lang="en-US" sz="1600" dirty="0">
                          <a:effectLst/>
                        </a:rPr>
                        <a:t>m</a:t>
                      </a:r>
                      <a:r>
                        <a:rPr lang="ru-RU" sz="1600" dirty="0">
                          <a:effectLst/>
                        </a:rPr>
                        <a:t>g - </a:t>
                      </a:r>
                      <a:r>
                        <a:rPr lang="ru-RU" sz="1600" dirty="0" smtClean="0">
                          <a:effectLst/>
                        </a:rPr>
                        <a:t>долженствующая </a:t>
                      </a:r>
                      <a:r>
                        <a:rPr lang="ru-RU" sz="1600" dirty="0">
                          <a:effectLst/>
                        </a:rPr>
                        <a:t>масса тела;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10 -( 10,5) кг - средняя масса тела </a:t>
                      </a:r>
                      <a:r>
                        <a:rPr lang="ru-RU" sz="1600" dirty="0" smtClean="0">
                          <a:effectLst/>
                        </a:rPr>
                        <a:t>ребенка </a:t>
                      </a:r>
                      <a:r>
                        <a:rPr lang="ru-RU" sz="1600" dirty="0">
                          <a:effectLst/>
                        </a:rPr>
                        <a:t>в 1 год; 20 (19) кг - </a:t>
                      </a:r>
                      <a:r>
                        <a:rPr lang="ru-RU" sz="1600" dirty="0" smtClean="0">
                          <a:effectLst/>
                        </a:rPr>
                        <a:t>средняя </a:t>
                      </a:r>
                      <a:r>
                        <a:rPr lang="ru-RU" sz="1600" dirty="0">
                          <a:effectLst/>
                        </a:rPr>
                        <a:t>масса тела ребенка в 5 лет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где: n - число лет ребенка;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Lg</a:t>
                      </a:r>
                      <a:r>
                        <a:rPr lang="ru-RU" sz="1600" dirty="0">
                          <a:effectLst/>
                        </a:rPr>
                        <a:t> - долженствующая длина </a:t>
                      </a:r>
                      <a:r>
                        <a:rPr lang="ru-RU" sz="1600" dirty="0" smtClean="0">
                          <a:effectLst/>
                        </a:rPr>
                        <a:t>тела</a:t>
                      </a:r>
                      <a:r>
                        <a:rPr lang="ru-RU" sz="1600" dirty="0">
                          <a:effectLst/>
                        </a:rPr>
                        <a:t>; </a:t>
                      </a:r>
                      <a:endParaRPr lang="ru-RU" sz="16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75 </a:t>
                      </a:r>
                      <a:r>
                        <a:rPr lang="ru-RU" sz="1600" dirty="0">
                          <a:effectLst/>
                        </a:rPr>
                        <a:t>см - средняя длина тела </a:t>
                      </a:r>
                      <a:r>
                        <a:rPr lang="ru-RU" sz="1600" dirty="0" smtClean="0">
                          <a:effectLst/>
                        </a:rPr>
                        <a:t>ребенка </a:t>
                      </a:r>
                      <a:r>
                        <a:rPr lang="ru-RU" sz="1600" dirty="0">
                          <a:effectLst/>
                        </a:rPr>
                        <a:t>в 1 год; </a:t>
                      </a:r>
                      <a:endParaRPr lang="ru-RU" sz="16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110 </a:t>
                      </a:r>
                      <a:r>
                        <a:rPr lang="ru-RU" sz="1600" dirty="0">
                          <a:effectLst/>
                        </a:rPr>
                        <a:t>см - средняя </a:t>
                      </a:r>
                      <a:r>
                        <a:rPr lang="ru-RU" sz="1600" dirty="0" smtClean="0">
                          <a:effectLst/>
                        </a:rPr>
                        <a:t>длина </a:t>
                      </a:r>
                      <a:r>
                        <a:rPr lang="ru-RU" sz="1600" dirty="0">
                          <a:effectLst/>
                        </a:rPr>
                        <a:t>тела ребенка в 5 лет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98905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Питание детей дошкольного  возраста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08720"/>
            <a:ext cx="8784976" cy="563231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Питание дошкольников отличается от питания детей раннего возраста как в количественном, так и в качественном </a:t>
            </a:r>
            <a:r>
              <a:rPr lang="ru-RU" dirty="0" smtClean="0"/>
              <a:t>отношении:</a:t>
            </a: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Масса тела ребенка с 4 до 7 лет нарастает в среднем с 15 до 25 кг, </a:t>
            </a: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Прирост </a:t>
            </a:r>
            <a:r>
              <a:rPr lang="ru-RU" dirty="0"/>
              <a:t>тела в длину составляет 20-30 см. </a:t>
            </a:r>
            <a:endParaRPr lang="ru-RU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Общая </a:t>
            </a:r>
            <a:r>
              <a:rPr lang="ru-RU" dirty="0"/>
              <a:t>подвижность детей несколько уменьшается, но увеличиваются физические нагрузки: пешие переходы, физкультурные и спортивные занятия и игры</a:t>
            </a:r>
            <a:r>
              <a:rPr lang="ru-RU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Для растущего организма необходим полноценный белок, поэтому количество животных белков должно составлять у трехлетнего ребенка 70%, у пяти-семи летнего — 60% от общего их числа. При правильном соотношении животных и растительных белков их усвоение происходит более полноценно. Белок в пище детей дошкольного возраста в среднем должен обеспечивать 15% ее общей калорийной ценности</a:t>
            </a:r>
            <a:r>
              <a:rPr lang="ru-RU" dirty="0" smtClean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Количество жиров, необходимое после трех лет, практически такое же, как и белков (соотношение 1:1). В диете детей дошкольного и школьного возраста жиры должны быть не только животного, но и растительного происхождения, количество последних составляет 5-10%, а иногда и 25% от всех </a:t>
            </a:r>
            <a:r>
              <a:rPr lang="ru-RU" dirty="0" smtClean="0"/>
              <a:t>жиров. У </a:t>
            </a:r>
            <a:r>
              <a:rPr lang="ru-RU" dirty="0"/>
              <a:t>детей дошкольного возраста, как и в более раннем возрасте, лучше усваиваются легкоплавкие (сливочное масло), чем тугоплавкие (баранина, говядина, свинина) жиры. </a:t>
            </a:r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Суточная калорийность пищи на 50% должна покрываться за счет углеводов.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393546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Питание детей дошкольного  возраста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08720"/>
            <a:ext cx="8784976" cy="64633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Объем пищи определяется по формуле </a:t>
            </a:r>
            <a:r>
              <a:rPr lang="ru-RU" b="1" dirty="0"/>
              <a:t>1000 + 150 х n</a:t>
            </a:r>
            <a:r>
              <a:rPr lang="ru-RU" dirty="0"/>
              <a:t>, где n — число лет ребенка. Так, например, ребенок пяти лет в сутки должен получить 1000 +150x5 = 1750 мл пищи.</a:t>
            </a:r>
            <a:endParaRPr lang="ru-RU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67382029"/>
              </p:ext>
            </p:extLst>
          </p:nvPr>
        </p:nvGraphicFramePr>
        <p:xfrm>
          <a:off x="1799692" y="1844824"/>
          <a:ext cx="5724636" cy="499491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926680"/>
                <a:gridCol w="1381993"/>
                <a:gridCol w="1415963"/>
              </a:tblGrid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>
                          <a:effectLst/>
                        </a:rPr>
                        <a:t>Время приема и меню 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3-5 лет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>
                          <a:effectLst/>
                        </a:rPr>
                        <a:t>5-7 лет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 anchor="b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Завтрак: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Каша или овощное пюре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>
                          <a:effectLst/>
                        </a:rPr>
                        <a:t>Чай, сок, кофе, какао 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Обед: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>
                          <a:effectLst/>
                        </a:rPr>
                        <a:t>Салат 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50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50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Первое блюдо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48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 smtClean="0">
                          <a:effectLst/>
                        </a:rPr>
                        <a:t>Второе</a:t>
                      </a:r>
                      <a:r>
                        <a:rPr lang="ru-RU" sz="1500" b="1" baseline="0" dirty="0" smtClean="0">
                          <a:effectLst/>
                        </a:rPr>
                        <a:t> </a:t>
                      </a:r>
                      <a:r>
                        <a:rPr lang="ru-RU" sz="1500" b="1" dirty="0" smtClean="0">
                          <a:effectLst/>
                        </a:rPr>
                        <a:t>блюдо </a:t>
                      </a:r>
                      <a:r>
                        <a:rPr lang="ru-RU" sz="1500" b="1" dirty="0">
                          <a:effectLst/>
                        </a:rPr>
                        <a:t>(мясное/гарнир) 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70/130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80/130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Компот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Полдник: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Кефир, молоко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Булочка, печенье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50/25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60/35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Ужин: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Овощное блюдо или каша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200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Чай, молоко, кефир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Хлеб на весь день: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Пшеничный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255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>
                          <a:effectLst/>
                        </a:rPr>
                        <a:t>Ржаной </a:t>
                      </a:r>
                      <a:endParaRPr lang="ru-RU" sz="15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50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60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  <a:tr h="2404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b="1" dirty="0">
                          <a:effectLst/>
                        </a:rPr>
                        <a:t>Всего за сутки около </a:t>
                      </a:r>
                      <a:endParaRPr lang="ru-RU" sz="15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>
                          <a:effectLst/>
                        </a:rPr>
                        <a:t>1800-1900 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500" dirty="0">
                          <a:effectLst/>
                        </a:rPr>
                        <a:t>1900-2000  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349" marR="23349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148478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Количество пищи, предлагаемое на каждый прием детям дошкольного </a:t>
            </a:r>
            <a:r>
              <a:rPr lang="ru-RU" b="1" dirty="0" smtClean="0"/>
              <a:t>возраста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4940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000" b="1" dirty="0"/>
              <a:t>Питание детей дошкольного  возраста</a:t>
            </a:r>
            <a:endParaRPr lang="ru-RU" sz="20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08720"/>
            <a:ext cx="8712968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первую половину дня детям рекомендуется есть белковую пищу (мясо, рыбу, бобовые), которая более длительно переваривается в желудочно-кишечном тракте,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а </a:t>
            </a:r>
            <a:r>
              <a:rPr lang="ru-RU" dirty="0"/>
              <a:t>во вторую — углеводную и молочно-растительную.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Чтобы </a:t>
            </a:r>
            <a:r>
              <a:rPr lang="ru-RU" dirty="0"/>
              <a:t>сон ребенка был спокойным, на ужин не нужно давать жирных блюд.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На </a:t>
            </a:r>
            <a:r>
              <a:rPr lang="ru-RU" dirty="0" smtClean="0"/>
              <a:t>завтрак </a:t>
            </a:r>
            <a:r>
              <a:rPr lang="ru-RU" dirty="0"/>
              <a:t>приходится 20-25%,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обед </a:t>
            </a:r>
            <a:r>
              <a:rPr lang="ru-RU" dirty="0"/>
              <a:t>— 35-40%,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полдник </a:t>
            </a:r>
            <a:r>
              <a:rPr lang="ru-RU" dirty="0"/>
              <a:t>— 10-15% </a:t>
            </a:r>
            <a:r>
              <a:rPr lang="ru-RU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на </a:t>
            </a:r>
            <a:r>
              <a:rPr lang="ru-RU" dirty="0"/>
              <a:t>ужин — 20-25% суточного количества </a:t>
            </a:r>
            <a:r>
              <a:rPr lang="ru-RU" dirty="0" smtClean="0"/>
              <a:t>калорий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Выдачу </a:t>
            </a:r>
            <a:r>
              <a:rPr lang="ru-RU" dirty="0"/>
              <a:t>готовой пищи детям следует проводить только после снятия пробы и записи медработником в специальном </a:t>
            </a:r>
            <a:r>
              <a:rPr lang="ru-RU" dirty="0" err="1"/>
              <a:t>бракеражном</a:t>
            </a:r>
            <a:r>
              <a:rPr lang="ru-RU" dirty="0"/>
              <a:t> журнале готовых блюд их оценки и разрешения к выдаче. В журнале необходимо отмечать вкусовые качества каждого блюда, а не рациона в целом, и указывать соответствие веса и объема раздаваемых блюд количеству, приведенному в меню (для проверки выхода блюд взвешиваются 10 порций и рассчитывается средний вес одной порции</a:t>
            </a:r>
            <a:r>
              <a:rPr lang="ru-RU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Подсчет ингредиентов и калорийности пищи проводится медицинской сестрой 1 раз в месяц по накопительной бухгалтерской ведомости. При подсчете используются специальные таблицы состава и калорийности пищевых продуктов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3869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400" b="1" dirty="0"/>
              <a:t>Режим и организация детского питания</a:t>
            </a:r>
            <a:r>
              <a:rPr lang="ru-RU" sz="2400" dirty="0"/>
              <a:t>.</a:t>
            </a:r>
            <a:endParaRPr lang="ru-RU" sz="24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08720"/>
            <a:ext cx="8712968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/>
              <a:t>Для детей дошкольного возраста рекомендуется четырехразовое питание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завтрак </a:t>
            </a:r>
            <a:r>
              <a:rPr lang="ru-RU" dirty="0"/>
              <a:t>в 8.00 — 9.00,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обед </a:t>
            </a:r>
            <a:r>
              <a:rPr lang="ru-RU" dirty="0"/>
              <a:t>— в 12.00-13.00,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полдник </a:t>
            </a:r>
            <a:r>
              <a:rPr lang="ru-RU" dirty="0"/>
              <a:t>— в 15.00-16.30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ужин </a:t>
            </a:r>
            <a:r>
              <a:rPr lang="ru-RU" dirty="0"/>
              <a:t>— в 19.00-19.30</a:t>
            </a:r>
            <a:r>
              <a:rPr lang="ru-RU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dirty="0"/>
              <a:t>Оптимальная </a:t>
            </a:r>
            <a:r>
              <a:rPr lang="ru-RU" dirty="0" smtClean="0"/>
              <a:t>продолжительность: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завтрака </a:t>
            </a:r>
            <a:r>
              <a:rPr lang="ru-RU" dirty="0"/>
              <a:t>и ужина должна составлять 15,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обеда </a:t>
            </a:r>
            <a:r>
              <a:rPr lang="ru-RU" dirty="0"/>
              <a:t>— 30 мин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Правильная </a:t>
            </a:r>
            <a:r>
              <a:rPr lang="ru-RU" dirty="0"/>
              <a:t>кулинарная обработка пищи придает ей приятный эстетичный вид, запах, цвет, вкус. Детская пища должна быть разнообразна, вкусно приготовлена и красиво подана — это наилучший способ стимуляции аппетита у </a:t>
            </a:r>
            <a:r>
              <a:rPr lang="ru-RU" dirty="0" smtClean="0"/>
              <a:t>детей.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Часто </a:t>
            </a:r>
            <a:r>
              <a:rPr lang="ru-RU" dirty="0"/>
              <a:t>ребенка, поступившего в детское дошкольное учреждение, пугает большая порция пищи — ее надо уменьшить. И только когда ребенок адаптируется к ней, количество питания постепенно может быть доведено до нормального объема.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Постепенное </a:t>
            </a:r>
            <a:r>
              <a:rPr lang="ru-RU" dirty="0"/>
              <a:t>расширение рациона производится за счет предложения им небольших порций непривычных или нелюбимых ими блюд. Можно использовать необычную сервировку, возбуждающую детское любопытство и желание попробовать новое блюдо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625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400" b="1" dirty="0"/>
              <a:t>Режим и организация детского питания</a:t>
            </a:r>
            <a:r>
              <a:rPr lang="ru-RU" sz="2400" dirty="0"/>
              <a:t>.</a:t>
            </a:r>
            <a:endParaRPr lang="ru-RU" sz="24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341923"/>
            <a:ext cx="8712968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Прием пищи в дошкольных учреждениях происходит в столовых-игральных комнатах. Незадолго до приема пищи няня подготавливает столы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Посуда должна быть индивидуальна для каждой группы и храниться в буфете в группе.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Допускается </a:t>
            </a:r>
            <a:r>
              <a:rPr lang="ru-RU" dirty="0"/>
              <a:t>использование фаянсовой и фарфоровой столовой и чайной посуды, столовых приборов из нержавеющей </a:t>
            </a:r>
            <a:r>
              <a:rPr lang="ru-RU" dirty="0" smtClean="0"/>
              <a:t>стали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нельзя </a:t>
            </a:r>
            <a:r>
              <a:rPr lang="ru-RU" dirty="0"/>
              <a:t>использовать посуду с отбитыми краями, пластмассовую, приборы из алюминия. </a:t>
            </a:r>
            <a:endParaRPr lang="ru-RU" dirty="0" smtClean="0"/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Мытье </a:t>
            </a:r>
            <a:r>
              <a:rPr lang="ru-RU" dirty="0"/>
              <a:t>посуды после приема пищи происходит в буфетной группы со строгим соблюдением санитарных правил по обработке посуды.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26656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/>
              <a:t>АНАТОМО фИ3ИОЛОГИЧЕСКИЕ ОСОБЕННОСТИ ДЕТЕЙ </a:t>
            </a:r>
            <a:r>
              <a:rPr lang="ru-RU" sz="2000" b="1" i="1" dirty="0" smtClean="0"/>
              <a:t>ПРЕДДОШКОЛЬНОГО ПЕРИОДА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853544"/>
            <a:ext cx="907300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1-до 3 лет </a:t>
            </a:r>
            <a:r>
              <a:rPr lang="ru-RU" sz="2000" b="1" dirty="0" err="1"/>
              <a:t>преддошкольный</a:t>
            </a:r>
            <a:r>
              <a:rPr lang="ru-RU" sz="2000" b="1" dirty="0"/>
              <a:t> период  (старший ясельный).</a:t>
            </a:r>
            <a:endParaRPr lang="ru-RU" sz="2000" dirty="0"/>
          </a:p>
          <a:p>
            <a:r>
              <a:rPr lang="ru-RU" sz="2000" dirty="0"/>
              <a:t>В этот период отмечается постепенное совершенствование всех функциональных возможностей организма детей. Однако ребенок раннего возраста остается еще в высокой степени ранимым, восприимчивым к различным </a:t>
            </a:r>
            <a:r>
              <a:rPr lang="ru-RU" sz="2000" dirty="0" smtClean="0"/>
              <a:t>заболеваниям.</a:t>
            </a:r>
          </a:p>
          <a:p>
            <a:pPr algn="ctr"/>
            <a:r>
              <a:rPr lang="ru-RU" sz="2000" b="1" dirty="0" smtClean="0"/>
              <a:t>Особенности </a:t>
            </a:r>
            <a:r>
              <a:rPr lang="ru-RU" sz="2000" b="1" dirty="0"/>
              <a:t>роста развития: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темпы физического развития ребенка на 2-м и 3-м году жизни </a:t>
            </a:r>
            <a:r>
              <a:rPr lang="ru-RU" sz="2000" dirty="0" smtClean="0"/>
              <a:t>замедляются</a:t>
            </a:r>
            <a:r>
              <a:rPr lang="ru-RU" sz="2000" dirty="0"/>
              <a:t>; за 2-й год рост увеличивается на 10 — 11 см, масса тела — на 2,5 — 3 кг, за 3-й год — соответственно на 7 - 8 см и 2 кг.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Изменяются пропорции тела, относительно уменьшаются пропорция головы: с 1/4 длины тела у новорожденного до 1/5 у ребенка 3 -х лет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Наличие 8 зубов к началу года и к 2 годам (в 24 месяца) заканчивается формирование молочного прикуса - 20 молочных зубов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происходит дальнейшее развитие речи, познавательных процессов (восприятия, памяти, мышления), внимания;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формируется костно-мышечная, эндокринная, пищеварительная и нервная системы;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/>
              <a:t>осваиваются новые навыки – ходьба, удержание тела в вертикальном положении, ориентация в пространстве, активация и совершенствование движения.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52430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780928"/>
            <a:ext cx="871296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800" b="1" dirty="0"/>
              <a:t>Подготовка к школе</a:t>
            </a:r>
            <a:endParaRPr lang="ru-RU" sz="28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052736"/>
            <a:ext cx="871296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Основная цель подготовки к обучению в школе</a:t>
            </a:r>
            <a:r>
              <a:rPr lang="ru-RU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развитие эмоционально-волевой сферы;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развитие коммуникативных навыков;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и развитие психических функций и познавательной сферы детей;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сохранение здоровья дошкольников</a:t>
            </a:r>
            <a:r>
              <a:rPr lang="ru-RU" dirty="0" smtClean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r>
              <a:rPr lang="ru-RU" sz="2000" b="1" dirty="0">
                <a:solidFill>
                  <a:schemeClr val="bg1"/>
                </a:solidFill>
              </a:rPr>
              <a:t>целью </a:t>
            </a:r>
            <a:r>
              <a:rPr lang="ru-RU" sz="2000" dirty="0">
                <a:solidFill>
                  <a:schemeClr val="bg1"/>
                </a:solidFill>
              </a:rPr>
              <a:t>подготовки детей к школе является не овладение какими-либо конкретными элементами учебной деятельности, а </a:t>
            </a:r>
            <a:r>
              <a:rPr lang="ru-RU" sz="2000" b="1" dirty="0">
                <a:solidFill>
                  <a:schemeClr val="bg1"/>
                </a:solidFill>
              </a:rPr>
              <a:t>создание предпосылок </a:t>
            </a:r>
            <a:r>
              <a:rPr lang="ru-RU" sz="2000" dirty="0">
                <a:solidFill>
                  <a:schemeClr val="bg1"/>
                </a:solidFill>
              </a:rPr>
              <a:t>к школьному обучению.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качестве ведущей деятельности ребенка рассматривается </a:t>
            </a:r>
            <a:r>
              <a:rPr lang="ru-RU" i="1" dirty="0"/>
              <a:t>игра и продуктивная деятельность</a:t>
            </a:r>
            <a:r>
              <a:rPr lang="ru-RU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i="1" dirty="0"/>
          </a:p>
          <a:p>
            <a:r>
              <a:rPr lang="ru-RU" dirty="0"/>
              <a:t>Основными </a:t>
            </a:r>
            <a:r>
              <a:rPr lang="ru-RU" b="1" dirty="0"/>
              <a:t>задачами </a:t>
            </a:r>
            <a:r>
              <a:rPr lang="ru-RU" i="1" dirty="0"/>
              <a:t>подготовки к обучению </a:t>
            </a:r>
            <a:r>
              <a:rPr lang="ru-RU" dirty="0"/>
              <a:t>являются:</a:t>
            </a:r>
          </a:p>
          <a:p>
            <a:r>
              <a:rPr lang="ru-RU" dirty="0"/>
              <a:t>- охрана и укрепление здоровья;</a:t>
            </a:r>
          </a:p>
          <a:p>
            <a:r>
              <a:rPr lang="ru-RU" dirty="0"/>
              <a:t>- развитие психических функций и качеств личности;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обеспечение </a:t>
            </a:r>
            <a:r>
              <a:rPr lang="ru-RU" dirty="0"/>
              <a:t>преемственности между подготовкой к обучению и обучением в школе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6528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052736"/>
            <a:ext cx="8712968" cy="9361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460" y="150912"/>
            <a:ext cx="8403020" cy="685800"/>
          </a:xfrm>
        </p:spPr>
        <p:txBody>
          <a:bodyPr>
            <a:noAutofit/>
          </a:bodyPr>
          <a:lstStyle/>
          <a:p>
            <a:r>
              <a:rPr lang="ru-RU" sz="2800" b="1" dirty="0"/>
              <a:t>Готовность к обучению в школе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52736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 концу подготовительного периода у детей, как считают психологи, должна быть сформирована психологическая, физиологическая и социальная готовность к обучению в школе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013314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/>
              <a:t>Физиологическая готовность </a:t>
            </a:r>
            <a:endParaRPr lang="en-US" b="1" i="1" dirty="0" smtClean="0"/>
          </a:p>
          <a:p>
            <a:pPr algn="just"/>
            <a:r>
              <a:rPr lang="en-US" dirty="0"/>
              <a:t>B</a:t>
            </a:r>
            <a:r>
              <a:rPr lang="ru-RU" dirty="0" err="1" smtClean="0"/>
              <a:t>ыражается</a:t>
            </a:r>
            <a:r>
              <a:rPr lang="ru-RU" dirty="0" smtClean="0"/>
              <a:t> </a:t>
            </a:r>
            <a:r>
              <a:rPr lang="ru-RU" dirty="0"/>
              <a:t>в уровне основных функциональных систем организма и состояния здоровья детей. </a:t>
            </a:r>
            <a:r>
              <a:rPr lang="ru-RU" dirty="0" smtClean="0"/>
              <a:t>В </a:t>
            </a:r>
            <a:r>
              <a:rPr lang="ru-RU" dirty="0"/>
              <a:t>основе критериев лежит способность ребенка переносить возросшие нагрузки, связанные с началом систематической учебной деятельности, интеллектуального и физического </a:t>
            </a:r>
            <a:r>
              <a:rPr lang="ru-RU" dirty="0" smtClean="0"/>
              <a:t>напряжения.</a:t>
            </a:r>
            <a:endParaRPr lang="en-US" dirty="0" smtClean="0"/>
          </a:p>
          <a:p>
            <a:pPr algn="just"/>
            <a:r>
              <a:rPr lang="ru-RU" b="1" i="1" dirty="0"/>
              <a:t>Социальная готовность </a:t>
            </a:r>
            <a:endParaRPr lang="en-US" b="1" i="1" dirty="0" smtClean="0"/>
          </a:p>
          <a:p>
            <a:pPr algn="just"/>
            <a:r>
              <a:rPr lang="en-US" dirty="0" smtClean="0"/>
              <a:t>O</a:t>
            </a:r>
            <a:r>
              <a:rPr lang="ru-RU" dirty="0" err="1" smtClean="0"/>
              <a:t>пределяется</a:t>
            </a:r>
            <a:r>
              <a:rPr lang="ru-RU" dirty="0" smtClean="0"/>
              <a:t> </a:t>
            </a:r>
            <a:r>
              <a:rPr lang="ru-RU" dirty="0"/>
              <a:t>готовностью ребенка к новым формам общения с окружающим миром. Развитие этой готовности, как считают психологи, связано с возрастным кризисом 6-7 лет. Ребенок при переходе от дошкольного к школьному возрасту резко меняется и становится более трудным в воспитательном отношении. Он переживает переходную ступень: он уже не дошкольник, но еще и не школьник</a:t>
            </a:r>
            <a:r>
              <a:rPr lang="ru-RU" dirty="0" smtClean="0"/>
              <a:t>.</a:t>
            </a:r>
          </a:p>
          <a:p>
            <a:pPr algn="just"/>
            <a:r>
              <a:rPr lang="ru-RU" b="1" i="1" dirty="0"/>
              <a:t>Психологическая готовность </a:t>
            </a:r>
            <a:endParaRPr lang="ru-RU" b="1" i="1" dirty="0" smtClean="0"/>
          </a:p>
          <a:p>
            <a:pPr algn="just"/>
            <a:r>
              <a:rPr lang="ru-RU" dirty="0"/>
              <a:t>О</a:t>
            </a:r>
            <a:r>
              <a:rPr lang="ru-RU" dirty="0" smtClean="0"/>
              <a:t>пределяется </a:t>
            </a:r>
            <a:r>
              <a:rPr lang="ru-RU" dirty="0"/>
              <a:t>общим уровнем психического развития ребенка и уровнем развития важных в учебном плане качеств.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6965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2348880"/>
            <a:ext cx="68251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2"/>
                </a:solidFill>
                <a:latin typeface="Franklin Gothic Medium" pitchFamily="34" charset="0"/>
              </a:rPr>
              <a:t>Спасибо за внимание!</a:t>
            </a:r>
            <a:endParaRPr lang="ru-RU" sz="5400" b="1" dirty="0">
              <a:solidFill>
                <a:schemeClr val="accent2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44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/>
              <a:t>АНАТОМО фИ3ИОЛОГИЧЕСКИЕ ОСОБЕННОСТИ ДЕТЕЙ </a:t>
            </a:r>
            <a:r>
              <a:rPr lang="ru-RU" sz="2000" b="1" i="1" dirty="0" smtClean="0"/>
              <a:t>ПРЕДДОШКОЛЬНОГО ПЕРИОДА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904066"/>
            <a:ext cx="9073008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i="1" dirty="0"/>
              <a:t>Костно-мышечная система</a:t>
            </a:r>
            <a:r>
              <a:rPr lang="ru-RU" dirty="0"/>
              <a:t> также продолжает расти и развиваться.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 2 годам (в 24 месяца) заканчивается формирование молочного прикуса - 20 молочных зубов. С 5 лет начинается смена их на постоянные (в 6 лет - не менее одного постоянного зуба, в 7 лет - не менее четырех).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Позвоночник до 1,5 лет растет равномерно, затем рост шейных и </a:t>
            </a:r>
            <a:r>
              <a:rPr lang="ru-RU" dirty="0" err="1"/>
              <a:t>верхнегрудных</a:t>
            </a:r>
            <a:r>
              <a:rPr lang="ru-RU" dirty="0"/>
              <a:t> позвонков замедляется, а с 5 лет рост позвоночника снова становится равномерным.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 4 годам заканчивается формирование затылочной и височной костей.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Окружность головы до 5 лет увеличивается по 1 см в год; </a:t>
            </a:r>
            <a:r>
              <a:rPr lang="ru-RU" dirty="0" smtClean="0"/>
              <a:t>в </a:t>
            </a:r>
            <a:r>
              <a:rPr lang="ru-RU" dirty="0"/>
              <a:t>5 лет = 50 см, а затем увеличивается по 0,5 см в год.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Окружность груди увеличивается от 1 года до 10 лет - на 1,5 см в год; в 10 лет равна 63 см; после 10 лет увеличивается на 3 см в год.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костях сохраняется еще много хрящевой ткани, что обеспечивает их гибкость и подвижность. Однако при этом несформировавшиеся кости, в том числе и позвоночник имеющий неустойчивые изгибы, легко искривляются и деформируются.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Характерно также развитие мышечной системы, нарастание силы, ловкости и массы мышц (диаметр мышц увеличивается в 2-2,5 раза). При этом отмечается преимущественное развитие крупных и средних </a:t>
            </a:r>
            <a:r>
              <a:rPr lang="ru-RU" dirty="0" smtClean="0"/>
              <a:t>мышц.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Развитие </a:t>
            </a:r>
            <a:r>
              <a:rPr lang="ru-RU" dirty="0"/>
              <a:t>же мелких мышц и, следовательно, мелкой моторики происходит гораздо медленнее и продолжается до 9-10 лет. Для стимуляции работы кисти детям рекомендуются специальные упражнения (мозаика, кубики, рисование, штриховка, лепка и т. д.). </a:t>
            </a:r>
          </a:p>
        </p:txBody>
      </p:sp>
    </p:spTree>
    <p:extLst>
      <p:ext uri="{BB962C8B-B14F-4D97-AF65-F5344CB8AC3E}">
        <p14:creationId xmlns:p14="http://schemas.microsoft.com/office/powerpoint/2010/main" xmlns="" val="4064460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/>
              <a:t>АНАТОМО фИ3ИОЛОГИЧЕСКИЕ ОСОБЕННОСТИ ДЕТЕЙ </a:t>
            </a:r>
            <a:r>
              <a:rPr lang="ru-RU" sz="2000" b="1" i="1" dirty="0" smtClean="0"/>
              <a:t>ПРЕДДОШКОЛЬНОГО ПЕРИОДА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37049"/>
            <a:ext cx="8640960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Кожа и ее придатки</a:t>
            </a:r>
            <a:r>
              <a:rPr lang="ru-RU" dirty="0"/>
              <a:t>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Совершенствуются </a:t>
            </a:r>
            <a:r>
              <a:rPr lang="ru-RU" dirty="0"/>
              <a:t>терморегуляторная, выделительная и защитная функции. Отмечается снижение функции сальных желез, уменьшение количества и выраженности естественных кожных складок (к 5-6 годам они сглаживаются и исчезают).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Отмечается значительный рост и выраженность бровей и ресниц, иногда происходит изменение цвета волос.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Ребенка необходимо обучать навыкам </a:t>
            </a:r>
            <a:r>
              <a:rPr lang="ru-RU" dirty="0" err="1"/>
              <a:t>самогигиены</a:t>
            </a:r>
            <a:r>
              <a:rPr lang="ru-RU" dirty="0"/>
              <a:t> (подмывание, умывание, чистка зубов и т. д.) и пользованию горшком.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Гигиеническая ванна в холодное время года может </a:t>
            </a:r>
            <a:r>
              <a:rPr lang="ru-RU" dirty="0" smtClean="0"/>
              <a:t>проводиться </a:t>
            </a:r>
            <a:r>
              <a:rPr lang="ru-RU" dirty="0"/>
              <a:t>реже: </a:t>
            </a:r>
            <a:r>
              <a:rPr lang="ru-RU" dirty="0" smtClean="0"/>
              <a:t>в </a:t>
            </a:r>
            <a:r>
              <a:rPr lang="ru-RU" dirty="0"/>
              <a:t>1-4 года - 2 раза в неделю; с 4 лет - 1 раз в неделю. </a:t>
            </a:r>
            <a:endParaRPr lang="ru-RU" dirty="0" smtClean="0"/>
          </a:p>
          <a:p>
            <a:pPr algn="ctr"/>
            <a:r>
              <a:rPr lang="ru-RU" b="1" i="1" dirty="0"/>
              <a:t>Сердечно-сосудистая </a:t>
            </a:r>
            <a:r>
              <a:rPr lang="ru-RU" b="1" i="1" dirty="0" smtClean="0"/>
              <a:t>система</a:t>
            </a:r>
          </a:p>
          <a:p>
            <a:pPr lvl="1"/>
            <a:r>
              <a:rPr lang="ru-RU" b="1" dirty="0" smtClean="0"/>
              <a:t>Пульс </a:t>
            </a:r>
            <a:r>
              <a:rPr lang="ru-RU" b="1" dirty="0"/>
              <a:t>составляет: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 1-3 года - l05-115 уд. в мин.;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в 4-6 лет-90-100уд. в мин. </a:t>
            </a:r>
          </a:p>
          <a:p>
            <a:pPr lvl="1" algn="ctr"/>
            <a:r>
              <a:rPr lang="ru-RU" b="1" dirty="0" err="1" smtClean="0"/>
              <a:t>Ад</a:t>
            </a:r>
            <a:r>
              <a:rPr lang="ru-RU" b="1" baseline="-25000" dirty="0" err="1" smtClean="0"/>
              <a:t>max</a:t>
            </a:r>
            <a:r>
              <a:rPr lang="ru-RU" b="1" dirty="0" smtClean="0"/>
              <a:t>= </a:t>
            </a:r>
            <a:r>
              <a:rPr lang="ru-RU" dirty="0" smtClean="0"/>
              <a:t>90 </a:t>
            </a:r>
            <a:r>
              <a:rPr lang="ru-RU" dirty="0"/>
              <a:t>+ 2n, где n - число лет ребенка </a:t>
            </a:r>
          </a:p>
          <a:p>
            <a:pPr lvl="1" algn="ctr"/>
            <a:r>
              <a:rPr lang="ru-RU" b="1" dirty="0" err="1"/>
              <a:t>AД</a:t>
            </a:r>
            <a:r>
              <a:rPr lang="ru-RU" b="1" baseline="-25000" dirty="0" err="1"/>
              <a:t>min</a:t>
            </a:r>
            <a:r>
              <a:rPr lang="ru-RU" dirty="0"/>
              <a:t> </a:t>
            </a:r>
            <a:r>
              <a:rPr lang="ru-RU" b="1" dirty="0" smtClean="0"/>
              <a:t>=</a:t>
            </a:r>
            <a:r>
              <a:rPr lang="ru-RU" dirty="0" smtClean="0"/>
              <a:t> 1/2 от АД</a:t>
            </a:r>
            <a:r>
              <a:rPr lang="en-US" baseline="-25000" dirty="0" smtClean="0"/>
              <a:t>max</a:t>
            </a:r>
            <a:r>
              <a:rPr lang="ru-RU" dirty="0" smtClean="0"/>
              <a:t> + 10 мм рт. ст. </a:t>
            </a:r>
          </a:p>
          <a:p>
            <a:pPr lvl="1" algn="ctr"/>
            <a:endParaRPr lang="ru-RU" dirty="0"/>
          </a:p>
          <a:p>
            <a:pPr lvl="1"/>
            <a:r>
              <a:rPr lang="ru-RU" dirty="0"/>
              <a:t>При необходимости оценить АД ребенка более тщательно целесообразно использовать метод </a:t>
            </a:r>
            <a:r>
              <a:rPr lang="ru-RU" dirty="0" err="1"/>
              <a:t>центильных</a:t>
            </a:r>
            <a:r>
              <a:rPr lang="ru-RU" dirty="0"/>
              <a:t> таблиц. </a:t>
            </a:r>
          </a:p>
        </p:txBody>
      </p:sp>
    </p:spTree>
    <p:extLst>
      <p:ext uri="{BB962C8B-B14F-4D97-AF65-F5344CB8AC3E}">
        <p14:creationId xmlns:p14="http://schemas.microsoft.com/office/powerpoint/2010/main" xmlns="" val="2779141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/>
              <a:t>АНАТОМО фИ3ИОЛОГИЧЕСКИЕ ОСОБЕННОСТИ ДЕТЕЙ </a:t>
            </a:r>
            <a:r>
              <a:rPr lang="ru-RU" sz="2000" b="1" i="1" dirty="0" smtClean="0"/>
              <a:t>ПРЕДДОШКОЛЬНОГО ПЕРИОДА</a:t>
            </a:r>
            <a:endParaRPr lang="ru-RU" sz="2000" b="1" i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1814621"/>
              </p:ext>
            </p:extLst>
          </p:nvPr>
        </p:nvGraphicFramePr>
        <p:xfrm>
          <a:off x="703142" y="980728"/>
          <a:ext cx="8189338" cy="579120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265942"/>
                <a:gridCol w="785757"/>
                <a:gridCol w="785757"/>
                <a:gridCol w="777027"/>
                <a:gridCol w="777027"/>
                <a:gridCol w="777027"/>
                <a:gridCol w="777027"/>
                <a:gridCol w="777027"/>
                <a:gridCol w="777027"/>
                <a:gridCol w="689720"/>
              </a:tblGrid>
              <a:tr h="251442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/>
                      </a:r>
                      <a:br>
                        <a:rPr lang="ru-RU" sz="2000" b="1" dirty="0"/>
                      </a:br>
                      <a:r>
                        <a:rPr lang="ru-RU" sz="2000" b="1" dirty="0"/>
                        <a:t>Возраст, лет 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Центили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м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О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</a:tr>
              <a:tr h="2514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25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50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75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90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95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7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80,0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83,2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88,0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96,1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102,1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105,4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110,1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94,2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ДАД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45,2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46,1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49,3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57,8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61,3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63,4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66,5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56,4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8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84,3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89,1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92,6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98,8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103,6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110,0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117,3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98,9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9,9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ДАД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47,1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48,2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51,3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58,1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62,3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65,0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69,1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55,7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9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87,2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91,6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95,3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101,4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105,4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113,4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120,2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101,4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8,9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ДАД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50,3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51,8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54,3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60,1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63,0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66,8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73,1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57,4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52,5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10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91,5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95,5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99,5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104,0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110,0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115,0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122,5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105,0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7,9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ДАД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52,2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53,2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56,1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61,3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64,2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68,3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75,4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59,2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11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91,0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95,1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98,7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103,4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107,3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114,4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121,2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102,7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9,7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ДАД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54,5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55,0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59,2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64,4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68,2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72,0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76,5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63,8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9,0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12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93,0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97,3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101,2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105,4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113,5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118,5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124,0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103,0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7,9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ДАД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56,0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58,6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61,4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65,3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69,3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73,2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79,8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64,2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13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97,0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100,6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107,1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112,3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119,5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123,3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131,2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113,2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9,5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ДАД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58,3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60,6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64,4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67,5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71,3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77,2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82,8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68,7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14 САД</a:t>
                      </a:r>
                      <a:endParaRPr lang="ru-RU" sz="2000" b="1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98,4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101,4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110,5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114,5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121,1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125,2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132,2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113,5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10,0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  <a:tr h="25144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ДАД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60,3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61,1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65,1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68,5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72,1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78,3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83,4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/>
                        <a:t>65,3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8,3</a:t>
                      </a:r>
                    </a:p>
                  </a:txBody>
                  <a:tcPr marL="0" marR="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6970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/>
              <a:t>АНАТОМО фИ3ИОЛОГИЧЕСКИЕ ОСОБЕННОСТИ ДЕТЕЙ </a:t>
            </a:r>
            <a:r>
              <a:rPr lang="ru-RU" sz="2000" b="1" i="1" dirty="0" smtClean="0"/>
              <a:t>ПРЕДДОШКОЛЬНОГО ПЕРИОДА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08720"/>
            <a:ext cx="8928992" cy="563231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Дыхательная система</a:t>
            </a:r>
            <a:r>
              <a:rPr lang="ru-RU" dirty="0"/>
              <a:t>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 </a:t>
            </a:r>
            <a:r>
              <a:rPr lang="ru-RU" dirty="0"/>
              <a:t>2 годам формируются придаточные пазухи носа.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 3 лет дыхательные пути остаются относительно узкими, а слизистая - нежной, слабозащищенной. В связи с тем, что количество контактов у детей после года увеличивается, создаются условия для заболеваний респираторными инфекциями. </a:t>
            </a:r>
            <a:r>
              <a:rPr lang="ru-RU" b="1" dirty="0"/>
              <a:t>Поэтому пик заболеваемости ОРВИ, ОРЗ, бронхитами, пневмониями приходится на возраст 1-3 года. </a:t>
            </a: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algn="ctr"/>
            <a:r>
              <a:rPr lang="ru-RU" b="1" i="1" dirty="0"/>
              <a:t>Тип дыхания:</a:t>
            </a:r>
            <a:endParaRPr lang="ru-RU" b="1" dirty="0"/>
          </a:p>
          <a:p>
            <a:pPr lvl="0" algn="ctr"/>
            <a:r>
              <a:rPr lang="ru-RU" dirty="0"/>
              <a:t>к 2 годам - диафрагмально-грудной; </a:t>
            </a:r>
          </a:p>
          <a:p>
            <a:pPr lvl="0" algn="ctr"/>
            <a:r>
              <a:rPr lang="ru-RU" dirty="0"/>
              <a:t>к 5 годам - грудной. </a:t>
            </a:r>
            <a:endParaRPr lang="ru-RU" dirty="0" smtClean="0"/>
          </a:p>
          <a:p>
            <a:pPr lvl="0" algn="ctr"/>
            <a:endParaRPr lang="ru-RU" dirty="0"/>
          </a:p>
          <a:p>
            <a:r>
              <a:rPr lang="ru-RU" b="1" dirty="0"/>
              <a:t>Частота дыхания</a:t>
            </a:r>
            <a:r>
              <a:rPr lang="ru-RU" dirty="0"/>
              <a:t>: в среднем 25-30 (до 3 лет - 28--32; после 3 - 5-30) в минуту.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Дыхательная аритмия сохраняется до 2-3 лет. </a:t>
            </a:r>
          </a:p>
          <a:p>
            <a:r>
              <a:rPr lang="ru-RU" i="1" dirty="0"/>
              <a:t>При выслушивании до 2~3 лет определяется пуэрильное дыхание, затем постепенно дыхательные шумы ослабевают, и к 7 годам оно становится, как и у взрослых, - везикулярным. </a:t>
            </a:r>
            <a:endParaRPr lang="ru-RU" i="1" dirty="0" smtClean="0"/>
          </a:p>
          <a:p>
            <a:endParaRPr lang="ru-RU" i="1" dirty="0"/>
          </a:p>
          <a:p>
            <a:pPr algn="ctr"/>
            <a:r>
              <a:rPr lang="ru-RU" dirty="0" smtClean="0"/>
              <a:t>(у </a:t>
            </a:r>
            <a:r>
              <a:rPr lang="ru-RU" dirty="0"/>
              <a:t>детей </a:t>
            </a:r>
            <a:r>
              <a:rPr lang="ru-RU" dirty="0" smtClean="0"/>
              <a:t>стенка альвеол относительно </a:t>
            </a:r>
            <a:r>
              <a:rPr lang="ru-RU" dirty="0"/>
              <a:t>тоньше, а бронхи относительно уже, к звуку колебаний альвеол примешивается больше звуков из </a:t>
            </a:r>
            <a:r>
              <a:rPr lang="ru-RU" dirty="0" smtClean="0"/>
              <a:t>бронхов)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22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/>
              <a:t>АНАТОМО фИ3ИОЛОГИЧЕСКИЕ ОСОБЕННОСТИ ДЕТЕЙ </a:t>
            </a:r>
            <a:r>
              <a:rPr lang="ru-RU" sz="2000" b="1" i="1" dirty="0" smtClean="0"/>
              <a:t>ПРЕДДОШКОЛЬНОГО ПЕРИОДА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908720"/>
            <a:ext cx="8928992" cy="507831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Пищеварительная система</a:t>
            </a:r>
            <a:r>
              <a:rPr lang="ru-RU" dirty="0"/>
              <a:t> </a:t>
            </a:r>
            <a:endParaRPr lang="ru-RU" dirty="0" smtClean="0"/>
          </a:p>
          <a:p>
            <a:pPr algn="ctr"/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Совершенствуются </a:t>
            </a:r>
            <a:r>
              <a:rPr lang="ru-RU" dirty="0"/>
              <a:t>ее функции - ферментативная, двигательная, всасывающая и </a:t>
            </a:r>
            <a:r>
              <a:rPr lang="ru-RU" dirty="0" smtClean="0"/>
              <a:t>т.д.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Слизистая </a:t>
            </a:r>
            <a:r>
              <a:rPr lang="ru-RU" dirty="0"/>
              <a:t>оболочка остается по-прежнему уязвимой, и при нарушении питания это проявляется симптомами диспепсии.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 2 годам достигают полного развития слюнные железы, расширяется вкусовое восприятие, появляются индивидуальные пищевые пристрастия.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Длина </a:t>
            </a:r>
            <a:r>
              <a:rPr lang="ru-RU" dirty="0"/>
              <a:t>пищевода к 5 годам - 16 см.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r>
              <a:rPr lang="ru-RU" b="1" dirty="0" smtClean="0"/>
              <a:t>Емкость </a:t>
            </a:r>
            <a:r>
              <a:rPr lang="ru-RU" b="1" dirty="0"/>
              <a:t>желудка: </a:t>
            </a:r>
          </a:p>
          <a:p>
            <a:pPr lvl="2"/>
            <a:r>
              <a:rPr lang="ru-RU" dirty="0"/>
              <a:t>в 2 года - 300-400 мл; </a:t>
            </a:r>
          </a:p>
          <a:p>
            <a:pPr lvl="2"/>
            <a:r>
              <a:rPr lang="ru-RU" dirty="0"/>
              <a:t>в 3 года- 400-500 мл; </a:t>
            </a:r>
          </a:p>
          <a:p>
            <a:pPr lvl="2"/>
            <a:r>
              <a:rPr lang="ru-RU" dirty="0"/>
              <a:t>в 5-6 лет - 1000 мл. </a:t>
            </a:r>
            <a:endParaRPr lang="ru-RU" dirty="0" smtClean="0"/>
          </a:p>
          <a:p>
            <a:pPr lvl="2"/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Сохраняет свое значение наличие нормальной микрофлоры в кишечнике ребенка.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Стул </a:t>
            </a:r>
            <a:r>
              <a:rPr lang="ru-RU" dirty="0" err="1"/>
              <a:t>урежается</a:t>
            </a:r>
            <a:r>
              <a:rPr lang="ru-RU" dirty="0"/>
              <a:t> до 2 раз в сутки, а после 3 лет - до 1 раза в сутки.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Значительно улучшаются функции печени, но остаются менее совершенными, чем у взрослых. </a:t>
            </a:r>
          </a:p>
        </p:txBody>
      </p:sp>
    </p:spTree>
    <p:extLst>
      <p:ext uri="{BB962C8B-B14F-4D97-AF65-F5344CB8AC3E}">
        <p14:creationId xmlns:p14="http://schemas.microsoft.com/office/powerpoint/2010/main" xmlns="" val="2269015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i="1" dirty="0"/>
              <a:t>АНАТОМО фИ3ИОЛОГИЧЕСКИЕ ОСОБЕННОСТИ ДЕТЕЙ </a:t>
            </a:r>
            <a:r>
              <a:rPr lang="ru-RU" sz="2000" b="1" i="1" dirty="0" smtClean="0"/>
              <a:t>ПРЕДДОШКОЛЬНОГО ПЕРИОДА</a:t>
            </a:r>
            <a:endParaRPr lang="ru-RU" sz="20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050989"/>
            <a:ext cx="8928992" cy="344709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Мочевыделительная </a:t>
            </a:r>
            <a:r>
              <a:rPr lang="ru-RU" sz="2000" b="1" i="1" dirty="0"/>
              <a:t>система</a:t>
            </a:r>
            <a:r>
              <a:rPr lang="ru-RU" sz="2000" dirty="0"/>
              <a:t> </a:t>
            </a: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 5-6 </a:t>
            </a:r>
            <a:r>
              <a:rPr lang="ru-RU" dirty="0"/>
              <a:t>годам почки становятся анатомически зрелыми, хотя функции, их еще не совершенны: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Суточный объем мочи составляет: </a:t>
            </a: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lvl="3"/>
            <a:r>
              <a:rPr lang="ru-RU" dirty="0"/>
              <a:t>до 5 лет - 600 + 100 (n - 1), где n - число лет ребенка; </a:t>
            </a:r>
            <a:endParaRPr lang="ru-RU" dirty="0" smtClean="0"/>
          </a:p>
          <a:p>
            <a:pPr lvl="3"/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Разовый </a:t>
            </a:r>
            <a:r>
              <a:rPr lang="ru-RU" dirty="0"/>
              <a:t>объем мочи составляет 90 - 120 мл в сутки.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Относительная плотность мочи -l0I0-1020 ед. Частота мочеиспусканий - 8-10 раз в сутки. </a:t>
            </a:r>
            <a:endParaRPr lang="ru-RU" dirty="0" smtClean="0"/>
          </a:p>
          <a:p>
            <a:pPr algn="ctr"/>
            <a:r>
              <a:rPr lang="ru-RU" b="1" dirty="0" smtClean="0"/>
              <a:t>Произвольное </a:t>
            </a:r>
            <a:r>
              <a:rPr lang="ru-RU" b="1" dirty="0"/>
              <a:t>мочеиспускание формируется: </a:t>
            </a:r>
            <a:endParaRPr lang="ru-RU" b="1" dirty="0" smtClean="0"/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у девочек </a:t>
            </a:r>
            <a:r>
              <a:rPr lang="ru-RU" dirty="0"/>
              <a:t>- к 1,5-2 годам; </a:t>
            </a:r>
            <a:r>
              <a:rPr lang="ru-RU" dirty="0" smtClean="0"/>
              <a:t> </a:t>
            </a:r>
            <a:r>
              <a:rPr lang="ru-RU" b="1" dirty="0"/>
              <a:t>у мальчиков </a:t>
            </a:r>
            <a:r>
              <a:rPr lang="ru-RU" dirty="0"/>
              <a:t>- к 3-3,5 годам. </a:t>
            </a:r>
          </a:p>
        </p:txBody>
      </p:sp>
    </p:spTree>
    <p:extLst>
      <p:ext uri="{BB962C8B-B14F-4D97-AF65-F5344CB8AC3E}">
        <p14:creationId xmlns:p14="http://schemas.microsoft.com/office/powerpoint/2010/main" xmlns="" val="2250796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Ятрогении.potx" id="{3B2CC73F-EEE9-4BCC-8DB1-137D900618A5}" vid="{2FE7502F-B4C5-47F9-B757-7D96B63D0C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4668</TotalTime>
  <Words>4563</Words>
  <Application>Microsoft Office PowerPoint</Application>
  <PresentationFormat>Экран (4:3)</PresentationFormat>
  <Paragraphs>629</Paragraphs>
  <Slides>32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Тема1</vt:lpstr>
      <vt:lpstr>Преждевременные роды</vt:lpstr>
      <vt:lpstr>ПЕРИОДЫ ДЕТСКОГО ВОЗРАСТА</vt:lpstr>
      <vt:lpstr>АНАТОМО фИ3ИОЛОГИЧЕСКИЕ ОСОБЕННОСТИ ДЕТЕЙ ПРЕДДОШКОЛЬНОГО ПЕРИОДА</vt:lpstr>
      <vt:lpstr>АНАТОМО фИ3ИОЛОГИЧЕСКИЕ ОСОБЕННОСТИ ДЕТЕЙ ПРЕДДОШКОЛЬНОГО ПЕРИОДА</vt:lpstr>
      <vt:lpstr>АНАТОМО фИ3ИОЛОГИЧЕСКИЕ ОСОБЕННОСТИ ДЕТЕЙ ПРЕДДОШКОЛЬНОГО ПЕРИОДА</vt:lpstr>
      <vt:lpstr>АНАТОМО фИ3ИОЛОГИЧЕСКИЕ ОСОБЕННОСТИ ДЕТЕЙ ПРЕДДОШКОЛЬНОГО ПЕРИОДА</vt:lpstr>
      <vt:lpstr>АНАТОМО фИ3ИОЛОГИЧЕСКИЕ ОСОБЕННОСТИ ДЕТЕЙ ПРЕДДОШКОЛЬНОГО ПЕРИОДА</vt:lpstr>
      <vt:lpstr>АНАТОМО фИ3ИОЛОГИЧЕСКИЕ ОСОБЕННОСТИ ДЕТЕЙ ПРЕДДОШКОЛЬНОГО ПЕРИОДА</vt:lpstr>
      <vt:lpstr>АНАТОМО фИ3ИОЛОГИЧЕСКИЕ ОСОБЕННОСТИ ДЕТЕЙ ПРЕДДОШКОЛЬНОГО ПЕРИОДА</vt:lpstr>
      <vt:lpstr>Нервно-психическое развитие</vt:lpstr>
      <vt:lpstr>Питание детей  в возрасте от  1  года до 3 лет</vt:lpstr>
      <vt:lpstr>Питание детей  в возрасте от  1  года  до  3 лет</vt:lpstr>
      <vt:lpstr>Питание детей  в возрасте от  1  года  до  3 лет</vt:lpstr>
      <vt:lpstr>Преждевременные роды</vt:lpstr>
      <vt:lpstr>Дошкольный период, его характеристика</vt:lpstr>
      <vt:lpstr>Нервно-психическое развитие</vt:lpstr>
      <vt:lpstr>Нервно-психическое развитие</vt:lpstr>
      <vt:lpstr>Нервно-психическое развитие</vt:lpstr>
      <vt:lpstr>Эпикризный срок</vt:lpstr>
      <vt:lpstr>Анатомо-физиологические особенности органов и систем </vt:lpstr>
      <vt:lpstr>Анатомо-физиологические особенности органов и систем </vt:lpstr>
      <vt:lpstr>Анатомо-физиологические особенности органов и систем </vt:lpstr>
      <vt:lpstr>Анатомо-физиологические особенности органов и систем </vt:lpstr>
      <vt:lpstr>Рост и развитие</vt:lpstr>
      <vt:lpstr>Питание детей дошкольного  возраста</vt:lpstr>
      <vt:lpstr>Питание детей дошкольного  возраста</vt:lpstr>
      <vt:lpstr>Питание детей дошкольного  возраста</vt:lpstr>
      <vt:lpstr>Режим и организация детского питания.</vt:lpstr>
      <vt:lpstr>Режим и организация детского питания.</vt:lpstr>
      <vt:lpstr>Подготовка к школе</vt:lpstr>
      <vt:lpstr>Готовность к обучению в школе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Преждевременные роды</dc:title>
  <dc:creator>Admin</dc:creator>
  <cp:lastModifiedBy>SamLab.ws</cp:lastModifiedBy>
  <cp:revision>327</cp:revision>
  <dcterms:modified xsi:type="dcterms:W3CDTF">2016-10-19T11:40:52Z</dcterms:modified>
</cp:coreProperties>
</file>