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9" r:id="rId6"/>
    <p:sldId id="262" r:id="rId7"/>
    <p:sldId id="270" r:id="rId8"/>
    <p:sldId id="263" r:id="rId9"/>
    <p:sldId id="271" r:id="rId10"/>
    <p:sldId id="264" r:id="rId11"/>
    <p:sldId id="265" r:id="rId12"/>
    <p:sldId id="266" r:id="rId13"/>
    <p:sldId id="268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671" autoAdjust="0"/>
  </p:normalViewPr>
  <p:slideViewPr>
    <p:cSldViewPr>
      <p:cViewPr varScale="1">
        <p:scale>
          <a:sx n="68" d="100"/>
          <a:sy n="68" d="100"/>
        </p:scale>
        <p:origin x="148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0F0B90E-469A-4413-9B51-5A64F2A2CC9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B3CFCD7-D839-447E-B8D9-3C0B40516C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19896"/>
            <a:ext cx="7772400" cy="2409304"/>
          </a:xfrm>
        </p:spPr>
        <p:txBody>
          <a:bodyPr>
            <a:normAutofit/>
          </a:bodyPr>
          <a:lstStyle/>
          <a:p>
            <a:r>
              <a:rPr lang="ru-RU" dirty="0"/>
              <a:t>Тема: «Гельминтозы у детей и их профилактика»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919491-ECB7-4217-B5C2-2E91268AE6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34305" y="332656"/>
            <a:ext cx="2562327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0198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204864"/>
            <a:ext cx="7768373" cy="3921885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2.Энтеробиоз. </a:t>
            </a:r>
          </a:p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Возбудитель: мелкий червь острица. 2-12 мм.  Место обитания: нижний отрезок  тонкого и толстого отделов кишечника.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25272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0195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6415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48880"/>
            <a:ext cx="8136904" cy="34506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3.Трихоцефалез.</a:t>
            </a:r>
          </a:p>
          <a:p>
            <a:pPr marL="0" indent="0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Возбудитель: круглый червь власоглав. 3-5,5 см. Место обитания: толстый кишечник, слепая кишка. Питается кровью человека.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5289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8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84084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5174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4.Тениаринхоз.</a:t>
            </a:r>
          </a:p>
          <a:p>
            <a:pPr>
              <a:buNone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Возбудитель: плоский червь бычий цепень. 6-7 см.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75497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2902"/>
            <a:ext cx="8125494" cy="6775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2862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2204864"/>
            <a:ext cx="7408333" cy="3816424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5.Тениоз.</a:t>
            </a:r>
          </a:p>
          <a:p>
            <a:pPr>
              <a:buNone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Возбудитель: ленточный червь – свиной цепень.1,5 метра. Место обитания: мышцы, кровь, мозг, глазное яблоко и другие органы и ткани.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7047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4242"/>
            <a:ext cx="8624173" cy="639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19928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6.Эхинококкоз – это тяжёлое заболевание, вызываемое ленточным червём и передаваемое человеку при контакте с заражённой собакой.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8722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705678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73546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8056405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dirty="0">
                <a:solidFill>
                  <a:schemeClr val="tx1"/>
                </a:solidFill>
              </a:rPr>
              <a:t>1. 	</a:t>
            </a:r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Гельминтоз у детей. Группы гельминтов.</a:t>
            </a:r>
          </a:p>
          <a:p>
            <a:pPr marL="0" indent="0">
              <a:buNone/>
            </a:pPr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	Причины и симптомы при гельминтозе.</a:t>
            </a:r>
          </a:p>
          <a:p>
            <a:pPr marL="0" indent="0">
              <a:buNone/>
            </a:pPr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	Глистные заболевания.</a:t>
            </a:r>
          </a:p>
          <a:p>
            <a:pPr marL="0" indent="0">
              <a:buNone/>
            </a:pPr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	Профилактика при гельминтозе</a:t>
            </a: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4536504" cy="1143000"/>
          </a:xfrm>
        </p:spPr>
        <p:txBody>
          <a:bodyPr/>
          <a:lstStyle/>
          <a:p>
            <a:r>
              <a:rPr lang="ru-RU" dirty="0"/>
              <a:t>План:</a:t>
            </a:r>
          </a:p>
        </p:txBody>
      </p:sp>
    </p:spTree>
    <p:extLst>
      <p:ext uri="{BB962C8B-B14F-4D97-AF65-F5344CB8AC3E}">
        <p14:creationId xmlns:p14="http://schemas.microsoft.com/office/powerpoint/2010/main" val="1467235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8092421" cy="4680520"/>
          </a:xfrm>
        </p:spPr>
        <p:txBody>
          <a:bodyPr>
            <a:normAutofit fontScale="92500" lnSpcReduction="20000"/>
          </a:bodyPr>
          <a:lstStyle/>
          <a:p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поддерживать чистоту в доме, исключая наличие пыли;</a:t>
            </a:r>
          </a:p>
          <a:p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тщательно мыть руки с мылом, фрукты и ягоды, овощи и зелень;</a:t>
            </a:r>
          </a:p>
          <a:p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кулинарная обработка всех пищевых продуктов</a:t>
            </a:r>
          </a:p>
          <a:p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прививать детям навыки личной гигиены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	Профилактика глистных заболеваний.</a:t>
            </a:r>
          </a:p>
        </p:txBody>
      </p:sp>
    </p:spTree>
    <p:extLst>
      <p:ext uri="{BB962C8B-B14F-4D97-AF65-F5344CB8AC3E}">
        <p14:creationId xmlns:p14="http://schemas.microsoft.com/office/powerpoint/2010/main" val="21351246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2276872"/>
            <a:ext cx="7408333" cy="4104456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 за качеством питьевой воды.</a:t>
            </a:r>
          </a:p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 за домашними животными, особенно собаками и кошками, должен быть регулярным.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32505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Гельминтозы – это болезни, вызываемые паразитическими червями – гельминтами</a:t>
            </a:r>
            <a:r>
              <a:rPr lang="ru-RU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1.Понятие «Гельминтоз»</a:t>
            </a:r>
          </a:p>
        </p:txBody>
      </p:sp>
    </p:spTree>
    <p:extLst>
      <p:ext uri="{BB962C8B-B14F-4D97-AF65-F5344CB8AC3E}">
        <p14:creationId xmlns:p14="http://schemas.microsoft.com/office/powerpoint/2010/main" val="32838082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908720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Группы гельминтов: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 группа. Нематоды или круглые черви (аскариды, острицы, власоглав)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 группа. Цестоды или ленточные черви (свиной бычий цепни)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3 группа. Трематоды или сосальщики (кошачья или сибирская, печёночная двуустка).</a:t>
            </a:r>
          </a:p>
        </p:txBody>
      </p:sp>
    </p:spTree>
    <p:extLst>
      <p:ext uri="{BB962C8B-B14F-4D97-AF65-F5344CB8AC3E}">
        <p14:creationId xmlns:p14="http://schemas.microsoft.com/office/powerpoint/2010/main" val="28157265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97839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dirty="0">
              <a:solidFill>
                <a:prstClr val="black"/>
              </a:solidFill>
            </a:endParaRPr>
          </a:p>
          <a:p>
            <a:pPr lvl="0"/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1694" y="620688"/>
            <a:ext cx="8229600" cy="1252728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2. Причины и симптомы при гельминтозе.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1997839"/>
            <a:ext cx="8640960" cy="4824536"/>
          </a:xfrm>
        </p:spPr>
        <p:txBody>
          <a:bodyPr>
            <a:normAutofit fontScale="92500" lnSpcReduction="20000"/>
          </a:bodyPr>
          <a:lstStyle/>
          <a:p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«болезнь немытых рук»;</a:t>
            </a:r>
          </a:p>
          <a:p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употребление в пищу:</a:t>
            </a:r>
          </a:p>
          <a:p>
            <a:pPr lvl="0">
              <a:buFont typeface="Arial" pitchFamily="34" charset="0"/>
              <a:buChar char="•"/>
            </a:pPr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загрязненных овощей, фруктов и ягод (особенно с грядки или сразу на рынке), неочищенной воды (из непроверенных водоемов);</a:t>
            </a:r>
          </a:p>
          <a:p>
            <a:pPr>
              <a:buFont typeface="Arial" pitchFamily="34" charset="0"/>
              <a:buChar char="•"/>
            </a:pPr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недожаренных мяса и рыбы, вяленой рыбы.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02426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132856"/>
            <a:ext cx="8964488" cy="5661248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пониженный аппетит</a:t>
            </a:r>
          </a:p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слюнотечение</a:t>
            </a:r>
          </a:p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тошнота, рвота</a:t>
            </a:r>
          </a:p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поносы, запоры</a:t>
            </a:r>
          </a:p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боли в животе</a:t>
            </a:r>
          </a:p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бледность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Симптомы:</a:t>
            </a:r>
          </a:p>
        </p:txBody>
      </p:sp>
    </p:spTree>
    <p:extLst>
      <p:ext uri="{BB962C8B-B14F-4D97-AF65-F5344CB8AC3E}">
        <p14:creationId xmlns:p14="http://schemas.microsoft.com/office/powerpoint/2010/main" val="39262302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раздражительность</a:t>
            </a:r>
          </a:p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общая слабость</a:t>
            </a:r>
          </a:p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головные боли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3664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105472"/>
            <a:ext cx="8136904" cy="4752528"/>
          </a:xfrm>
        </p:spPr>
        <p:txBody>
          <a:bodyPr>
            <a:noAutofit/>
          </a:bodyPr>
          <a:lstStyle/>
          <a:p>
            <a:pPr lvl="0"/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Аскаридоз.</a:t>
            </a:r>
          </a:p>
          <a:p>
            <a:pPr lvl="0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Возбудитель: круглый червь, с веретенообразным заострённым головным и хвостовым концом – аскарида, 15-40 см</a:t>
            </a:r>
          </a:p>
          <a:p>
            <a:pPr marL="0" lvl="0" indent="0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Место обитания: тонкий кишечник.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3.	Глистные заболевания</a:t>
            </a:r>
          </a:p>
        </p:txBody>
      </p:sp>
    </p:spTree>
    <p:extLst>
      <p:ext uri="{BB962C8B-B14F-4D97-AF65-F5344CB8AC3E}">
        <p14:creationId xmlns:p14="http://schemas.microsoft.com/office/powerpoint/2010/main" val="26356867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388"/>
            <a:ext cx="914400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4042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226</TotalTime>
  <Words>393</Words>
  <Application>Microsoft Office PowerPoint</Application>
  <PresentationFormat>Экран (4:3)</PresentationFormat>
  <Paragraphs>47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Candara</vt:lpstr>
      <vt:lpstr>Symbol</vt:lpstr>
      <vt:lpstr>Times New Roman</vt:lpstr>
      <vt:lpstr>Волна</vt:lpstr>
      <vt:lpstr>Тема: «Гельминтозы у детей и их профилактика»</vt:lpstr>
      <vt:lpstr>План:</vt:lpstr>
      <vt:lpstr>1.Понятие «Гельминтоз»</vt:lpstr>
      <vt:lpstr>Презентация PowerPoint</vt:lpstr>
      <vt:lpstr>2. Причины и симптомы при гельминтозе. </vt:lpstr>
      <vt:lpstr>Симптомы:</vt:lpstr>
      <vt:lpstr>Презентация PowerPoint</vt:lpstr>
      <vt:lpstr>3. Глистные заболевания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Профилактика глистных заболеваний.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«Нарушение обмена веществ»</dc:title>
  <dc:creator>user</dc:creator>
  <cp:lastModifiedBy>admin</cp:lastModifiedBy>
  <cp:revision>17</cp:revision>
  <dcterms:created xsi:type="dcterms:W3CDTF">2013-11-01T06:38:28Z</dcterms:created>
  <dcterms:modified xsi:type="dcterms:W3CDTF">2020-05-15T09:02:03Z</dcterms:modified>
</cp:coreProperties>
</file>