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  <p:sldMasterId id="2147483800" r:id="rId2"/>
  </p:sldMasterIdLst>
  <p:notesMasterIdLst>
    <p:notesMasterId r:id="rId45"/>
  </p:notesMasterIdLst>
  <p:sldIdLst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4" r:id="rId17"/>
    <p:sldId id="283" r:id="rId18"/>
    <p:sldId id="282" r:id="rId19"/>
    <p:sldId id="285" r:id="rId20"/>
    <p:sldId id="286" r:id="rId21"/>
    <p:sldId id="288" r:id="rId22"/>
    <p:sldId id="290" r:id="rId23"/>
    <p:sldId id="289" r:id="rId24"/>
    <p:sldId id="291" r:id="rId25"/>
    <p:sldId id="292" r:id="rId26"/>
    <p:sldId id="293" r:id="rId27"/>
    <p:sldId id="295" r:id="rId28"/>
    <p:sldId id="294" r:id="rId29"/>
    <p:sldId id="296" r:id="rId30"/>
    <p:sldId id="298" r:id="rId31"/>
    <p:sldId id="297" r:id="rId32"/>
    <p:sldId id="299" r:id="rId33"/>
    <p:sldId id="300" r:id="rId34"/>
    <p:sldId id="301" r:id="rId35"/>
    <p:sldId id="302" r:id="rId36"/>
    <p:sldId id="303" r:id="rId37"/>
    <p:sldId id="304" r:id="rId38"/>
    <p:sldId id="305" r:id="rId39"/>
    <p:sldId id="306" r:id="rId40"/>
    <p:sldId id="308" r:id="rId41"/>
    <p:sldId id="309" r:id="rId42"/>
    <p:sldId id="307" r:id="rId43"/>
    <p:sldId id="310" r:id="rId4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CA14941-3B73-4B5C-99D8-1F215588049D}" type="datetimeFigureOut">
              <a:rPr lang="ru-RU"/>
              <a:pPr>
                <a:defRPr/>
              </a:pPr>
              <a:t>11.12.2017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14DC97D-CB09-449D-8815-51BE9297C0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9686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C62C991-4201-402E-BCC3-ECA1A5F68FE9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Овал 4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4B64397-6147-4C4F-B42F-7E80C6A58A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CD571-F917-4D69-B4F6-406F8B16E5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83EDC-076A-48DC-ACE8-C0469A4FE0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B64397-6147-4C4F-B42F-7E80C6A58AA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153845-CAC6-4DC5-80D8-7E4C8B617AA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E71837-E894-4D21-BC02-D132A3A1E79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8772A8-36BA-44EF-8E1B-C316E4F37F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F43C4F-2B73-4B60-80BC-30BBB8C7C98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0142-C055-4F94-A353-406CF9C897A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15EA12-DDE4-4650-A288-E90084DC1F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F269DC-8074-41A9-8D30-71340FEEBC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153845-CAC6-4DC5-80D8-7E4C8B617A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12537E-2CA5-4A89-A8A3-D50C8EEF1A5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0CD571-F917-4D69-B4F6-406F8B16E5B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983EDC-076A-48DC-ACE8-C0469A4FE0C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Овал 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7" name="Овал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DE71837-E894-4D21-BC02-D132A3A1E7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772A8-36BA-44EF-8E1B-C316E4F37F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8F43C4F-2B73-4B60-80BC-30BBB8C7C9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F10142-C055-4F94-A353-406CF9C897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3" name="Прямоугольник 2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915EA12-DDE4-4650-A288-E90084DC1F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AF269DC-8074-41A9-8D30-71340FEEBC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7" name="Блок-схема: процесс 6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412537E-2CA5-4A89-A8A3-D50C8EEF1A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latin typeface="Arial" pitchFamily="34" charset="0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Arial" pitchFamily="34" charset="0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Arial" pitchFamily="34" charset="0"/>
              </a:defRPr>
            </a:lvl1pPr>
            <a:extLst/>
          </a:lstStyle>
          <a:p>
            <a:pPr>
              <a:defRPr/>
            </a:pPr>
            <a:fld id="{8FDAE106-C0BA-4616-8CF4-E92F1FD207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78" r:id="rId2"/>
    <p:sldLayoutId id="2147483795" r:id="rId3"/>
    <p:sldLayoutId id="2147483779" r:id="rId4"/>
    <p:sldLayoutId id="2147483796" r:id="rId5"/>
    <p:sldLayoutId id="2147483780" r:id="rId6"/>
    <p:sldLayoutId id="2147483797" r:id="rId7"/>
    <p:sldLayoutId id="2147483798" r:id="rId8"/>
    <p:sldLayoutId id="2147483799" r:id="rId9"/>
    <p:sldLayoutId id="2147483781" r:id="rId10"/>
    <p:sldLayoutId id="2147483782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FDAE106-C0BA-4616-8CF4-E92F1FD207B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25" y="1928813"/>
            <a:ext cx="8143875" cy="200025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ФОРМЫ РАБОТЫ ПО ФИЗИЧЕСКОМУ ВОСПИТАНИЮ В ДОШКОЛЬНЫХ УЧРЕЖДЕНИЯХ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4438" y="5105400"/>
            <a:ext cx="7407275" cy="538163"/>
          </a:xfrm>
        </p:spPr>
        <p:txBody>
          <a:bodyPr/>
          <a:lstStyle/>
          <a:p>
            <a:pPr marL="26988" algn="r" eaLnBrk="1" hangingPunct="1"/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Лекция №5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04A46-AD00-493C-9DE6-98585B85AE41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286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СХЕМА ПОСТРОЕНИЯ ФИЗКУЛЬТУРНОГО ЗАНЯТИЯ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42844" y="500042"/>
          <a:ext cx="8858312" cy="62562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264"/>
                <a:gridCol w="2500330"/>
                <a:gridCol w="2500330"/>
                <a:gridCol w="1857388"/>
              </a:tblGrid>
              <a:tr h="70887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Задачи частей занятия</a:t>
                      </a:r>
                      <a:endParaRPr lang="ru-RU" sz="16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Содержание частей занятия</a:t>
                      </a:r>
                      <a:endParaRPr lang="ru-RU" sz="16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Методика проведения занятий</a:t>
                      </a:r>
                      <a:endParaRPr lang="ru-RU" sz="16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Длительность занятий</a:t>
                      </a:r>
                      <a:endParaRPr lang="ru-RU" sz="16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35111">
                <a:tc gridSpan="4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ОСНОВНАЯ ЧАСТЬ</a:t>
                      </a:r>
                      <a:endParaRPr lang="ru-RU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28243">
                <a:tc>
                  <a:txBody>
                    <a:bodyPr/>
                    <a:lstStyle/>
                    <a:p>
                      <a:pPr marL="179388" indent="-165100" algn="l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Тренировка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разных мышечных групп для формирования правильной осанки</a:t>
                      </a:r>
                    </a:p>
                    <a:p>
                      <a:pPr marL="179388" indent="-165100" algn="l">
                        <a:buFont typeface="Arial" pitchFamily="34" charset="0"/>
                        <a:buChar char="•"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Обучение новым движениям</a:t>
                      </a:r>
                    </a:p>
                    <a:p>
                      <a:pPr marL="179388" indent="-165100" algn="l">
                        <a:buFont typeface="Arial" pitchFamily="34" charset="0"/>
                        <a:buChar char="•"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Повторение и закрепление ранее пройденного материала</a:t>
                      </a:r>
                    </a:p>
                    <a:p>
                      <a:pPr marL="179388" indent="-165100" algn="l">
                        <a:buFont typeface="Arial" pitchFamily="34" charset="0"/>
                        <a:buChar char="•"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Воспитание физических качеств</a:t>
                      </a:r>
                    </a:p>
                    <a:p>
                      <a:pPr marL="179388" indent="-165100" algn="l">
                        <a:buFont typeface="Arial" pitchFamily="34" charset="0"/>
                        <a:buChar char="•"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Воспитание нравственно-волевых качеств</a:t>
                      </a:r>
                    </a:p>
                    <a:p>
                      <a:pPr marL="179388" indent="-165100" algn="l">
                        <a:buFont typeface="Arial" pitchFamily="34" charset="0"/>
                        <a:buChar char="•"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Совершенствование всех физиологических функций организма ребенка</a:t>
                      </a:r>
                    </a:p>
                    <a:p>
                      <a:pPr marL="179388" indent="-165100" algn="l">
                        <a:buFont typeface="Arial" pitchFamily="34" charset="0"/>
                        <a:buChar char="•"/>
                      </a:pP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9388" indent="-165100" algn="l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Комплекс общеразвивающих упражнений (не рекомендуется воздействовать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на одну и ту же группу мышц 2 раза подряд)</a:t>
                      </a:r>
                    </a:p>
                    <a:p>
                      <a:pPr marL="179388" indent="-165100" algn="l">
                        <a:buFont typeface="Arial" pitchFamily="34" charset="0"/>
                        <a:buChar char="•"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Основные виды движений должны быть и новыми и знакомыми</a:t>
                      </a:r>
                    </a:p>
                    <a:p>
                      <a:pPr marL="179388" indent="-165100" algn="l">
                        <a:buFont typeface="Arial" pitchFamily="34" charset="0"/>
                        <a:buChar char="•"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Сначала нужно давать упражнения, требующие большой четкости, сосредоточенности внимания, а затем – предполагающие большую физическую нагрузку</a:t>
                      </a:r>
                    </a:p>
                    <a:p>
                      <a:pPr marL="179388" indent="-165100" algn="l">
                        <a:buFont typeface="Arial" pitchFamily="34" charset="0"/>
                        <a:buChar char="•"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Подвижная игра (не должен повторяться тот вид движения, в котором только что  упражнялись дети)</a:t>
                      </a:r>
                    </a:p>
                    <a:p>
                      <a:pPr marL="179388" indent="-165100" algn="l">
                        <a:buFont typeface="Arial" pitchFamily="34" charset="0"/>
                        <a:buChar char="•"/>
                      </a:pP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79388" indent="-165100" algn="l">
                        <a:buFont typeface="Arial" pitchFamily="34" charset="0"/>
                        <a:buChar char="•"/>
                      </a:pPr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indent="-177800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Придумать названия упражнений</a:t>
                      </a:r>
                    </a:p>
                    <a:p>
                      <a:pPr marL="177800" indent="-177800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Разнообразие исходных положений</a:t>
                      </a:r>
                    </a:p>
                    <a:p>
                      <a:pPr marL="177800" indent="-177800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Различное ритмическое сопровождение (счет, слово, музыка, выполнение в свободном темпе)</a:t>
                      </a:r>
                    </a:p>
                    <a:p>
                      <a:pPr marL="177800" indent="-177800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Создать условия для многократного творческого повторения движений</a:t>
                      </a:r>
                    </a:p>
                    <a:p>
                      <a:pPr marL="177800" indent="-177800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Продумать методы обучения, оценку</a:t>
                      </a:r>
                    </a:p>
                    <a:p>
                      <a:pPr marL="177800" indent="-177800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Обращения четкие, краткие, образные, вызывающие желание к выполнению движения</a:t>
                      </a:r>
                    </a:p>
                    <a:p>
                      <a:pPr marL="177800" indent="-177800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Доступное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объяснение подвижной игры</a:t>
                      </a:r>
                    </a:p>
                    <a:p>
                      <a:pPr marL="177800" indent="-177800">
                        <a:buFont typeface="Arial" pitchFamily="34" charset="0"/>
                        <a:buChar char="•"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Добиваться выполнения правил и качественного выполнения движений</a:t>
                      </a:r>
                    </a:p>
                    <a:p>
                      <a:pPr marL="177800" indent="-177800">
                        <a:buFont typeface="Arial" pitchFamily="34" charset="0"/>
                        <a:buChar char="•"/>
                      </a:pP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0" u="sng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1-ая младшая группа:</a:t>
                      </a:r>
                    </a:p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ОРУ: 3-4 упражнения</a:t>
                      </a:r>
                    </a:p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ОВД: 1-2 упражнения</a:t>
                      </a:r>
                    </a:p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Игра: 1 мин.</a:t>
                      </a:r>
                    </a:p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Всего: </a:t>
                      </a:r>
                      <a:r>
                        <a:rPr lang="ru-RU" sz="1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8 мин.</a:t>
                      </a:r>
                    </a:p>
                    <a:p>
                      <a:pPr algn="l"/>
                      <a:r>
                        <a:rPr lang="ru-RU" sz="1200" b="0" u="sng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2-ая младшая группа:</a:t>
                      </a:r>
                    </a:p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ОРУ: 3-5 упражнений</a:t>
                      </a:r>
                    </a:p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ОВД: 2-3 упражнения</a:t>
                      </a:r>
                    </a:p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Игра: 1-2 мин.</a:t>
                      </a:r>
                    </a:p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Всего: </a:t>
                      </a:r>
                      <a:r>
                        <a:rPr lang="ru-RU" sz="1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7-9мин.</a:t>
                      </a:r>
                    </a:p>
                    <a:p>
                      <a:pPr algn="l"/>
                      <a:r>
                        <a:rPr lang="ru-RU" sz="1200" b="0" u="sng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Средняя группа:</a:t>
                      </a:r>
                    </a:p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ОРУ: 5-6 упражнений</a:t>
                      </a:r>
                    </a:p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ОВД: 3-4 упражнения</a:t>
                      </a:r>
                    </a:p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Игра: 2-3 мин.</a:t>
                      </a:r>
                    </a:p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Всего: </a:t>
                      </a:r>
                      <a:r>
                        <a:rPr lang="ru-RU" sz="1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14-16 мин.</a:t>
                      </a:r>
                    </a:p>
                    <a:p>
                      <a:pPr algn="l"/>
                      <a:r>
                        <a:rPr lang="ru-RU" sz="1200" b="0" u="sng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Старшая группа:</a:t>
                      </a:r>
                    </a:p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ОРУ: 6-7 упражнений</a:t>
                      </a:r>
                    </a:p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ОВД: 4 упражнения</a:t>
                      </a:r>
                    </a:p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Игра: 3 мин.</a:t>
                      </a:r>
                    </a:p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Всего: </a:t>
                      </a:r>
                      <a:r>
                        <a:rPr lang="ru-RU" sz="1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15-16 мин.</a:t>
                      </a:r>
                    </a:p>
                    <a:p>
                      <a:pPr algn="l"/>
                      <a:r>
                        <a:rPr lang="ru-RU" sz="1200" b="0" u="sng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Подготовительная группа:</a:t>
                      </a:r>
                    </a:p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ОРУ: 7-8 упражнений</a:t>
                      </a:r>
                    </a:p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ОВД: 3-5 упражнений</a:t>
                      </a:r>
                    </a:p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Игра: 4 мин.</a:t>
                      </a:r>
                    </a:p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Всего: </a:t>
                      </a:r>
                      <a:r>
                        <a:rPr lang="ru-RU" sz="1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17-18 мин.</a:t>
                      </a:r>
                    </a:p>
                    <a:p>
                      <a:pPr algn="l"/>
                      <a:endParaRPr lang="ru-RU" sz="12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153845-CAC6-4DC5-80D8-7E4C8B617AAB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286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СХЕМА ПОСТРОЕНИЯ ФИЗКУЛЬТУРНОГО ЗАНЯТИЯ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42844" y="500042"/>
          <a:ext cx="8858312" cy="60723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264"/>
                <a:gridCol w="2500330"/>
                <a:gridCol w="2500330"/>
                <a:gridCol w="1857388"/>
              </a:tblGrid>
              <a:tr h="70887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Задачи частей занятия</a:t>
                      </a:r>
                      <a:endParaRPr lang="ru-RU" sz="16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Содержание частей занятия</a:t>
                      </a:r>
                      <a:endParaRPr lang="ru-RU" sz="16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Методика проведения занятий</a:t>
                      </a:r>
                      <a:endParaRPr lang="ru-RU" sz="16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Длительность занятий</a:t>
                      </a:r>
                      <a:endParaRPr lang="ru-RU" sz="16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35111">
                <a:tc gridSpan="4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ЗАКЛЮЧИТЕЛЬНАЯ ЧАСТЬ</a:t>
                      </a:r>
                      <a:endParaRPr lang="ru-RU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28243">
                <a:tc>
                  <a:txBody>
                    <a:bodyPr/>
                    <a:lstStyle/>
                    <a:p>
                      <a:pPr marL="179388" indent="-165100" algn="l">
                        <a:buFont typeface="Arial" pitchFamily="34" charset="0"/>
                        <a:buChar char="•"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Снижение эмоциональной и физической нагрузки, т.е. постепенный переход от возбужденного состояния к более спокойному</a:t>
                      </a:r>
                    </a:p>
                    <a:p>
                      <a:pPr marL="179388" indent="-165100" algn="l">
                        <a:buFont typeface="Arial" pitchFamily="34" charset="0"/>
                        <a:buChar char="•"/>
                      </a:pP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9388" indent="-165100" algn="l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Ходьба в спокойном темпе с дыхательным упражнением</a:t>
                      </a:r>
                    </a:p>
                    <a:p>
                      <a:pPr marL="179388" indent="-165100" algn="l">
                        <a:buFont typeface="Arial" pitchFamily="34" charset="0"/>
                        <a:buChar char="•"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Игра малой подвижности</a:t>
                      </a:r>
                    </a:p>
                    <a:p>
                      <a:pPr marL="179388" indent="-165100" algn="l">
                        <a:buFont typeface="Arial" pitchFamily="34" charset="0"/>
                        <a:buChar char="•"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Упражнения на расслабление</a:t>
                      </a:r>
                    </a:p>
                    <a:p>
                      <a:pPr marL="179388" indent="-165100" algn="l">
                        <a:buFont typeface="Arial" pitchFamily="34" charset="0"/>
                        <a:buChar char="•"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Подведение итогов занятия</a:t>
                      </a:r>
                    </a:p>
                    <a:p>
                      <a:pPr marL="179388" indent="-165100" algn="l">
                        <a:buFont typeface="Arial" pitchFamily="34" charset="0"/>
                        <a:buChar char="•"/>
                      </a:pP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79388" indent="-165100" algn="l">
                        <a:buFont typeface="Arial" pitchFamily="34" charset="0"/>
                        <a:buChar char="•"/>
                      </a:pPr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indent="-177800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Исключить резкую остановку после бега и других нагрузочных упражнений</a:t>
                      </a:r>
                    </a:p>
                    <a:p>
                      <a:pPr marL="177800" indent="-177800">
                        <a:buFont typeface="Arial" pitchFamily="34" charset="0"/>
                        <a:buChar char="•"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Восстановить дыхание</a:t>
                      </a:r>
                    </a:p>
                    <a:p>
                      <a:pPr marL="177800" indent="-177800">
                        <a:buFont typeface="Arial" pitchFamily="34" charset="0"/>
                        <a:buChar char="•"/>
                      </a:pP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u="sng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1-ая младшая группа </a:t>
                      </a:r>
                      <a:r>
                        <a:rPr lang="ru-RU" sz="1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 мин.</a:t>
                      </a:r>
                    </a:p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u="sng" kern="120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2-ая младшая группа</a:t>
                      </a:r>
                    </a:p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мин.</a:t>
                      </a:r>
                    </a:p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ru-RU" sz="1400" u="sng" kern="120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Средняя группа</a:t>
                      </a:r>
                    </a:p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мин.</a:t>
                      </a:r>
                    </a:p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ru-RU" sz="1400" u="sng" kern="120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Старшая группа</a:t>
                      </a:r>
                    </a:p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мин.</a:t>
                      </a:r>
                    </a:p>
                    <a:p>
                      <a:pPr algn="ctr">
                        <a:buFontTx/>
                        <a:buChar char="-"/>
                      </a:pP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buFontTx/>
                        <a:buNone/>
                      </a:pPr>
                      <a:r>
                        <a:rPr lang="ru-RU" sz="1400" u="sng" kern="120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Подготовительная группа</a:t>
                      </a:r>
                    </a:p>
                    <a:p>
                      <a:pPr algn="ctr">
                        <a:buFontTx/>
                        <a:buNone/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мин.</a:t>
                      </a:r>
                    </a:p>
                    <a:p>
                      <a:pPr algn="ctr"/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153845-CAC6-4DC5-80D8-7E4C8B617AAB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8143900" cy="65403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Типы физкультурных занятий: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071546"/>
            <a:ext cx="7715304" cy="5429288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Учебно-тренировочные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Сюжетные физкультурные занятия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Игровые занятия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Комплексные занятия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Физкультурно-познавательные занятия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Тематические физкультурные занятия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Контрольные занятия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Занятия ритмической гимнастикой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Занятия на тренажерах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Занятия с элементами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у-шу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хатха-йоги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т.п.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153845-CAC6-4DC5-80D8-7E4C8B617AAB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857496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Bookman Old Style" pitchFamily="18" charset="0"/>
              </a:rPr>
              <a:t>УТРЕННЯЯ</a:t>
            </a:r>
            <a:br>
              <a:rPr lang="ru-RU" b="1" dirty="0" smtClean="0">
                <a:solidFill>
                  <a:srgbClr val="0070C0"/>
                </a:solidFill>
                <a:latin typeface="Bookman Old Style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Bookman Old Style" pitchFamily="18" charset="0"/>
              </a:rPr>
              <a:t>ГИМНАСТИКА</a:t>
            </a:r>
            <a:endParaRPr lang="ru-RU" b="1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0142-C055-4F94-A353-406CF9C897A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320"/>
            <a:ext cx="7790712" cy="60122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Утренняя гимнастика 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– совокупность упражнений проводимых после утреннего пробуждения, предусматривающих поочередное включение в работу новых групп мышц, отдых только что работавших мышц, чередование напряжения мышц с их расслаблением, противоположных движений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0142-C055-4F94-A353-406CF9C897A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1538" y="0"/>
            <a:ext cx="7862912" cy="107154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Значение утренней гимнастики: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071538" y="1142984"/>
            <a:ext cx="7862912" cy="5357850"/>
          </a:xfrm>
        </p:spPr>
        <p:txBody>
          <a:bodyPr/>
          <a:lstStyle/>
          <a:p>
            <a:pPr marL="539750" indent="-4572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Вовлекает весь организм ребенка в деятельное состояние</a:t>
            </a:r>
          </a:p>
          <a:p>
            <a:pPr marL="539750" indent="-4572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Углубляет дыхание</a:t>
            </a:r>
          </a:p>
          <a:p>
            <a:pPr marL="539750" indent="-4572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Усиливает кровообращение</a:t>
            </a:r>
          </a:p>
          <a:p>
            <a:pPr marL="539750" indent="-4572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Содействует обмену веществ</a:t>
            </a:r>
          </a:p>
          <a:p>
            <a:pPr marL="539750" indent="-4572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Поднимает эмоциональный тонус</a:t>
            </a:r>
          </a:p>
          <a:p>
            <a:pPr marL="539750" indent="-4572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Формирует внимание, целеустремленность</a:t>
            </a:r>
          </a:p>
          <a:p>
            <a:pPr marL="539750" indent="-4572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Вызывает радостные ощущения и эмоции</a:t>
            </a:r>
          </a:p>
          <a:p>
            <a:pPr marL="539750" indent="-4572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Улучшает жизнедеятельность организма</a:t>
            </a:r>
          </a:p>
          <a:p>
            <a:pPr marL="539750" indent="-4572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Дает оздоровительный эффект</a:t>
            </a:r>
          </a:p>
          <a:p>
            <a:pPr marL="539750" indent="-457200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0142-C055-4F94-A353-406CF9C897A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0"/>
            <a:ext cx="7862912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Варианты проведения утренней гимнастики: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214422"/>
            <a:ext cx="7862912" cy="5033978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Комплекс общеразвивающих упражнений.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Ритмическая гимнастика.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Игровая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(2-3 игры разной степени интенсивности)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«Полоса препятствий»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(применения различного физкультурно-спортивного инвентаря и оборудования, мягких модулей)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Оздоровительные пробежки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(100-300 метров после 3-4 общеразвивающих упражнений)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 использованием детских тренажеров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(детский эспандер, гимнастический ролик, «Велосипед», «Гребля» и др.)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153845-CAC6-4DC5-80D8-7E4C8B617AAB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1538" y="0"/>
            <a:ext cx="7862912" cy="107154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Последовательность упражнений в утренней гимнастике: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071538" y="1142984"/>
            <a:ext cx="7862912" cy="5357850"/>
          </a:xfrm>
        </p:spPr>
        <p:txBody>
          <a:bodyPr/>
          <a:lstStyle/>
          <a:p>
            <a:pPr marL="539750" indent="-45720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Упражнения, способствующие развитию и укреплению мышц плечевого пояса, плечевых суставов, грудной клетки и выпрямлению позвоночника.</a:t>
            </a:r>
          </a:p>
          <a:p>
            <a:pPr marL="539750" indent="-457200">
              <a:buFont typeface="+mj-lt"/>
              <a:buAutoNum type="arabicPeriod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39750" indent="-45720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Упражнения, направленные на укрепление мышц спины, развитие гибкости позвоночника, развивающие суставы ног, способствующие формированию правильной осанки.</a:t>
            </a:r>
          </a:p>
          <a:p>
            <a:pPr marL="539750" indent="-457200">
              <a:buFont typeface="+mj-lt"/>
              <a:buAutoNum type="arabicPeriod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39750" indent="-45720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Упражнения, способствующие развитию и укреплению мышц брюшного пресса и ног.</a:t>
            </a:r>
          </a:p>
          <a:p>
            <a:pPr marL="539750" indent="-457200">
              <a:buFont typeface="+mj-lt"/>
              <a:buAutoNum type="arabicPeriod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0142-C055-4F94-A353-406CF9C897A6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791606" cy="8572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Продолжительность утренней гимнастики</a:t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разных возрастных группах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42841" y="928688"/>
          <a:ext cx="8858290" cy="55007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267"/>
                <a:gridCol w="1232306"/>
                <a:gridCol w="1232306"/>
                <a:gridCol w="1232306"/>
                <a:gridCol w="1232306"/>
                <a:gridCol w="1928799"/>
              </a:tblGrid>
              <a:tr h="91678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Показатели</a:t>
                      </a:r>
                      <a:endParaRPr lang="ru-RU" sz="1600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1-ая младшая группа</a:t>
                      </a:r>
                      <a:endParaRPr lang="ru-RU" sz="1600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2-ая младшая группа</a:t>
                      </a:r>
                      <a:endParaRPr lang="ru-RU" sz="1600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Средняя группа</a:t>
                      </a:r>
                      <a:endParaRPr lang="ru-RU" sz="1600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Старшая группа</a:t>
                      </a:r>
                      <a:endParaRPr lang="ru-RU" sz="1600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Подготовительная группа</a:t>
                      </a:r>
                      <a:endParaRPr lang="ru-RU" sz="1600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91678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Длительность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4-5 мин.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5-6 мин.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6-8 мин.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8-10 мин.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10-12 мин.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91678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общеразвивающих упражнений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3-4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4-5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4-5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5-6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5-6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91678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Дозировка общеразвивающих упражнений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4-5 раз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5-6 раз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5-6 раз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5-6 раз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6-8 раз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91678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Продолжительность бега,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прыжков</a:t>
                      </a:r>
                    </a:p>
                    <a:p>
                      <a:pPr algn="ctr"/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 водной части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15 с.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15-20 с.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20-25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20-30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30-40 с.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91678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Продолжительность бега, прыжков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в основной части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15-20 с.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15-20 с.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20-25 с.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25-30 с.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40-50 с.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153845-CAC6-4DC5-80D8-7E4C8B617AAB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857496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Bookman Old Style" pitchFamily="18" charset="0"/>
              </a:rPr>
              <a:t>ГИМНАСТИКА ПОСЛЕ ДНЕВНОГО СНА</a:t>
            </a:r>
            <a:endParaRPr lang="ru-RU" b="1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0142-C055-4F94-A353-406CF9C897A6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929618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ФОРМЫ РАБОТЫ ПО ФИЗИЧЕСКОМУ ВОСПИТАНИЮ В ДОШКОЛЬНЫХ УЧРЕЖДЕНИЯХ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071538" y="1447800"/>
            <a:ext cx="7862912" cy="4800600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Физкультурное занятие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Утренняя гимнастика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Гимнастика после дневного сна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Физкультминутки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Физкультурные паузы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Физкультурные досуги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Физкультурные праздники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Дни здоровья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Самостоятельная двигательная деятельность детей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Прогулки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Закаливание в сочетании с физическими упражнениями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Задания на дом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153845-CAC6-4DC5-80D8-7E4C8B617AAB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320"/>
            <a:ext cx="7790712" cy="60122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Гимнастика после дневного сна («бодрящая» гимнастика) 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– совокупность упражнений проводимых после дневного пробуждения, направленных на улучшение настроения детей, поднятие мышечного тонуса, а также способствующие профилактике осанки и стопы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0142-C055-4F94-A353-406CF9C897A6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320"/>
            <a:ext cx="7790712" cy="60122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effectLst/>
                <a:latin typeface="Times New Roman" pitchFamily="18" charset="0"/>
                <a:cs typeface="Times New Roman" pitchFamily="18" charset="0"/>
              </a:rPr>
              <a:t>Продолжительность</a:t>
            </a:r>
            <a:br>
              <a:rPr lang="ru-RU" sz="32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effectLst/>
                <a:latin typeface="Times New Roman" pitchFamily="18" charset="0"/>
                <a:cs typeface="Times New Roman" pitchFamily="18" charset="0"/>
              </a:rPr>
              <a:t>гимнастики после дневного сна</a:t>
            </a:r>
            <a:br>
              <a:rPr lang="ru-RU" sz="32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7-15 минут</a:t>
            </a:r>
            <a:endParaRPr lang="ru-RU" sz="3200" b="1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0142-C055-4F94-A353-406CF9C897A6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28604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Виды гимнастики после дневного сна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500043"/>
          <a:ext cx="9143999" cy="63278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4742"/>
                <a:gridCol w="6989257"/>
              </a:tblGrid>
              <a:tr h="48522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Виды гимнастики</a:t>
                      </a:r>
                      <a:endParaRPr lang="ru-RU" sz="1600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Характеристика</a:t>
                      </a:r>
                      <a:endParaRPr lang="ru-RU" sz="1600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84513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Разминка в постели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и самомассаж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9388" indent="-165100" algn="l">
                        <a:buFont typeface="+mj-lt"/>
                        <a:buAutoNum type="arabicPeriod"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Дети просыпаются под звуки мелодичной  музыки, вызывающей положительные эмоции</a:t>
                      </a:r>
                    </a:p>
                    <a:p>
                      <a:pPr marL="179388" indent="-165100" algn="l">
                        <a:buFont typeface="+mj-lt"/>
                        <a:buAutoNum type="arabicPeriod"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Лежа в постели, дети выполняют 5-6 общеразвивающих упражнений</a:t>
                      </a:r>
                    </a:p>
                    <a:p>
                      <a:pPr marL="179388" indent="-165100" algn="l">
                        <a:buFont typeface="+mj-lt"/>
                        <a:buAutoNum type="arabicPeriod"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Выполнение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5-6 упражнений стоя</a:t>
                      </a:r>
                    </a:p>
                    <a:p>
                      <a:pPr marL="179388" indent="-165100" algn="l">
                        <a:buFont typeface="+mj-lt"/>
                        <a:buAutoNum type="arabicPeriod"/>
                      </a:pP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Переход в комнату с температурой  19-17 градусов</a:t>
                      </a:r>
                    </a:p>
                    <a:p>
                      <a:pPr marL="179388" indent="-165100" algn="l">
                        <a:buFont typeface="+mj-lt"/>
                        <a:buAutoNum type="arabicPeriod"/>
                      </a:pP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Выполнение танцевальных упражнений</a:t>
                      </a:r>
                    </a:p>
                    <a:p>
                      <a:pPr marL="179388" indent="-165100" algn="l">
                        <a:buFont typeface="+mj-lt"/>
                        <a:buAutoNum type="arabicPeriod"/>
                      </a:pP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Комплекс дыхательных упражнений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88851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Гимнастика игрового характера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Состоит из 3-6 имитационных упражнений. Дети подражают движениям птиц, животных, растений, создают различные образы («лыжник», «конькобежец», «гимнаст», «цветок» и т.д.)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56746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Гимнастика с использованием тренажеров или спортивного комплекса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9388" indent="-165100" algn="l">
                        <a:buFont typeface="+mj-lt"/>
                        <a:buAutoNum type="arabicPeriod"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Разминка (ходьба, бег, прыжки, упражнения на профилактику плоскостопия и нарушения осанки)</a:t>
                      </a:r>
                    </a:p>
                    <a:p>
                      <a:pPr marL="179388" indent="-165100" algn="l">
                        <a:buFont typeface="+mj-lt"/>
                        <a:buAutoNum type="arabicPeriod"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Лазание по гимнастическим стенкам, канату, веревочным лестницам, рукоходу</a:t>
                      </a:r>
                    </a:p>
                    <a:p>
                      <a:pPr marL="179388" indent="-165100" algn="l">
                        <a:buFont typeface="+mj-lt"/>
                        <a:buAutoNum type="arabicPeriod"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Использование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тренажеров (диск «Здоровье», детский эспандер, гантели, «Бегущая дорожка», «Велосипед»</a:t>
                      </a:r>
                    </a:p>
                    <a:p>
                      <a:pPr marL="179388" indent="-165100" algn="l">
                        <a:buFont typeface="+mj-lt"/>
                        <a:buAutoNum type="arabicPeriod"/>
                      </a:pP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29394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Пробежки по массажным дорожкам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Не менее 2-х раз в неделю по 5-7 мин.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Дорожка из пособий и предметов, способствующих массажу стопы  (ребристая доска, резиновые коврики, кольца с шипами и т.д.)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Непрерывный бег 2-3 мин. босиком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153845-CAC6-4DC5-80D8-7E4C8B617AAB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857496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Bookman Old Style" pitchFamily="18" charset="0"/>
              </a:rPr>
              <a:t>ФИЗКУЛЬТМИНУТКИ</a:t>
            </a:r>
            <a:endParaRPr lang="ru-RU" b="1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0142-C055-4F94-A353-406CF9C897A6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320"/>
            <a:ext cx="7790712" cy="60122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Физкультминутка 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– кратковременные физические упражнения с целью предупреждения утомления, восстановления умственной работоспособности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0142-C055-4F94-A353-406CF9C897A6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1538" y="0"/>
            <a:ext cx="7862912" cy="78579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Эффекты физкультминуток: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071538" y="785794"/>
            <a:ext cx="7862912" cy="5715040"/>
          </a:xfrm>
        </p:spPr>
        <p:txBody>
          <a:bodyPr/>
          <a:lstStyle/>
          <a:p>
            <a:pPr marL="184150" indent="-18415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Улучшение кровообращения</a:t>
            </a:r>
          </a:p>
          <a:p>
            <a:pPr marL="184150" indent="-184150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18415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Снятие утомления мышц</a:t>
            </a:r>
          </a:p>
          <a:p>
            <a:pPr marL="184150" indent="-184150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18415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Снятие утомления нервной системы</a:t>
            </a:r>
          </a:p>
          <a:p>
            <a:pPr marL="184150" indent="-184150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18415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Активизация мышления</a:t>
            </a:r>
          </a:p>
          <a:p>
            <a:pPr marL="184150" indent="-184150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18415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Создание положительных эмоций</a:t>
            </a:r>
          </a:p>
          <a:p>
            <a:pPr marL="184150" indent="-184150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18415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Повышение интереса к занятиям</a:t>
            </a:r>
          </a:p>
          <a:p>
            <a:pPr marL="539750" indent="-457200">
              <a:buFont typeface="+mj-lt"/>
              <a:buAutoNum type="arabicPeriod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0142-C055-4F94-A353-406CF9C897A6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320"/>
            <a:ext cx="8143900" cy="60122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/>
                <a:latin typeface="Times New Roman" pitchFamily="18" charset="0"/>
                <a:cs typeface="Times New Roman" pitchFamily="18" charset="0"/>
              </a:rPr>
              <a:t>Продолжительность физкультминутки - 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1,5-2 минуты</a:t>
            </a:r>
            <a:br>
              <a:rPr lang="ru-RU" sz="24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Рекомендуется проводить физкультминутки начиная со средней группы (4-5 лет)</a:t>
            </a:r>
            <a:b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Время начала физкультминутки:</a:t>
            </a:r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Средняя группа – </a:t>
            </a: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8-я минута занятия</a:t>
            </a:r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Старшая группа – </a:t>
            </a: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13-я минута занятия</a:t>
            </a:r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Подготовительная группа – </a:t>
            </a: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15-я минута занятия</a:t>
            </a:r>
            <a:endParaRPr lang="ru-RU" sz="2400" b="1" dirty="0"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0142-C055-4F94-A353-406CF9C897A6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1538" y="0"/>
            <a:ext cx="7862912" cy="78579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Формы проведения физкультминуток: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071538" y="785794"/>
            <a:ext cx="7862912" cy="5715040"/>
          </a:xfrm>
        </p:spPr>
        <p:txBody>
          <a:bodyPr/>
          <a:lstStyle/>
          <a:p>
            <a:pPr marL="184150" indent="-18415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Комплекс общеразвивающих упражнений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(3-4 упражнения, прыжки, ходьба, бег на месте)</a:t>
            </a:r>
          </a:p>
          <a:p>
            <a:pPr marL="184150" indent="-184150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18415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Подвижная игра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(средней подвижности, не требующая большого пространства)</a:t>
            </a:r>
          </a:p>
          <a:p>
            <a:pPr marL="184150" indent="-184150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18415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Дидактическая игра с движением</a:t>
            </a:r>
          </a:p>
          <a:p>
            <a:pPr marL="184150" indent="-184150"/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18415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Танцевальные движения</a:t>
            </a:r>
          </a:p>
          <a:p>
            <a:pPr marL="184150" indent="-184150"/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18415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Движения под текст стихотворения</a:t>
            </a:r>
          </a:p>
          <a:p>
            <a:pPr marL="184150" indent="-184150"/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18415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Задания с предполагаемым движением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0142-C055-4F94-A353-406CF9C897A6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857496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Bookman Old Style" pitchFamily="18" charset="0"/>
              </a:rPr>
              <a:t>ФИЗКУЛЬТУРНЫЕ</a:t>
            </a:r>
            <a:br>
              <a:rPr lang="ru-RU" b="1" dirty="0" smtClean="0">
                <a:solidFill>
                  <a:srgbClr val="0070C0"/>
                </a:solidFill>
                <a:latin typeface="Bookman Old Style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Bookman Old Style" pitchFamily="18" charset="0"/>
              </a:rPr>
              <a:t>ПАУЗЫ</a:t>
            </a:r>
            <a:endParaRPr lang="ru-RU" b="1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0142-C055-4F94-A353-406CF9C897A6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320"/>
            <a:ext cx="7790712" cy="60122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Физкультурная пауза 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– непродолжительные игровые физические упражнения направленные на предотвращение развития утомления, снятие эмоционального напряжения в процессе занятий, требующих умственной нагрузки, способствующие более быстрому восприятию программного материала, а также увеличению двигательной активности детей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0142-C055-4F94-A353-406CF9C897A6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857496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Bookman Old Style" pitchFamily="18" charset="0"/>
              </a:rPr>
              <a:t>ФИЗКУЛЬТУРНОЕ</a:t>
            </a:r>
            <a:br>
              <a:rPr lang="ru-RU" b="1" dirty="0" smtClean="0">
                <a:solidFill>
                  <a:srgbClr val="0070C0"/>
                </a:solidFill>
                <a:latin typeface="Bookman Old Style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Bookman Old Style" pitchFamily="18" charset="0"/>
              </a:rPr>
              <a:t>ЗАНЯТИЕ</a:t>
            </a:r>
            <a:endParaRPr lang="ru-RU" b="1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0142-C055-4F94-A353-406CF9C897A6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Методика проведения физкультурных пауз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42845" y="785808"/>
          <a:ext cx="8791605" cy="5572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7585"/>
                <a:gridCol w="2503485"/>
                <a:gridCol w="2930535"/>
              </a:tblGrid>
              <a:tr h="63032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Методика проведения</a:t>
                      </a:r>
                      <a:endParaRPr lang="ru-RU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Продолжительность</a:t>
                      </a:r>
                      <a:endParaRPr lang="ru-RU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Место проведения</a:t>
                      </a:r>
                      <a:endParaRPr lang="ru-RU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941826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Игровые упражнения  должны быть:</a:t>
                      </a:r>
                    </a:p>
                    <a:p>
                      <a:pPr marL="177800" indent="-177800" algn="l">
                        <a:buFont typeface="Arial" pitchFamily="34" charset="0"/>
                        <a:buChar char="•"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хорошо знакомы детям;</a:t>
                      </a:r>
                    </a:p>
                    <a:p>
                      <a:pPr marL="177800" indent="-177800" algn="l">
                        <a:buFont typeface="Arial" pitchFamily="34" charset="0"/>
                        <a:buChar char="•"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просты по содержанию;</a:t>
                      </a:r>
                    </a:p>
                    <a:p>
                      <a:pPr marL="177800" indent="-177800" algn="l">
                        <a:buFont typeface="Arial" pitchFamily="34" charset="0"/>
                        <a:buChar char="•"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иметь несложные правила;</a:t>
                      </a:r>
                    </a:p>
                    <a:p>
                      <a:pPr marL="177800" indent="-177800" algn="l">
                        <a:buFont typeface="Arial" pitchFamily="34" charset="0"/>
                        <a:buChar char="•"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доступны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детям с разным уровнем двигательной активности;</a:t>
                      </a:r>
                    </a:p>
                    <a:p>
                      <a:pPr marL="177800" indent="-177800" algn="l">
                        <a:buFont typeface="Arial" pitchFamily="34" charset="0"/>
                        <a:buChar char="•"/>
                      </a:pP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возможность в любой момент войти в игру и выйти из нее;</a:t>
                      </a:r>
                    </a:p>
                    <a:p>
                      <a:pPr marL="177800" indent="-177800" algn="l">
                        <a:buFont typeface="Arial" pitchFamily="34" charset="0"/>
                        <a:buChar char="•"/>
                      </a:pP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низкая или средняя интенсивность.</a:t>
                      </a:r>
                    </a:p>
                    <a:p>
                      <a:pPr marL="177800" indent="-177800" algn="l">
                        <a:buFont typeface="Arial" pitchFamily="34" charset="0"/>
                        <a:buNone/>
                      </a:pPr>
                      <a:endParaRPr lang="ru-RU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0" algn="l">
                        <a:buFont typeface="Arial" pitchFamily="34" charset="0"/>
                        <a:buNone/>
                      </a:pP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 конце физкультурной паузы можно использовать различные дыхательные упражнения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Не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более 10 минут.</a:t>
                      </a:r>
                    </a:p>
                    <a:p>
                      <a:pPr algn="ctr"/>
                      <a:endParaRPr lang="ru-RU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Проводятся во время перерывов между занятиями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Любое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хорошо проветренное помещение (групповая комната, спальня, широкий коридор)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0142-C055-4F94-A353-406CF9C897A6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857496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Bookman Old Style" pitchFamily="18" charset="0"/>
              </a:rPr>
              <a:t>ФИЗКУЛЬТУРНЫЙ</a:t>
            </a:r>
            <a:br>
              <a:rPr lang="ru-RU" b="1" dirty="0" smtClean="0">
                <a:solidFill>
                  <a:srgbClr val="0070C0"/>
                </a:solidFill>
                <a:latin typeface="Bookman Old Style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Bookman Old Style" pitchFamily="18" charset="0"/>
              </a:rPr>
              <a:t>ДОСУГ</a:t>
            </a:r>
            <a:endParaRPr lang="ru-RU" b="1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0142-C055-4F94-A353-406CF9C897A6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320"/>
            <a:ext cx="7790712" cy="60122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Физкультурный досуг 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– форма активного отдыха детей дошкольного возраста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0142-C055-4F94-A353-406CF9C897A6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1538" y="0"/>
            <a:ext cx="7862912" cy="78579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Эффекты физкультурных досугов: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071538" y="785794"/>
            <a:ext cx="7862912" cy="5715040"/>
          </a:xfrm>
        </p:spPr>
        <p:txBody>
          <a:bodyPr/>
          <a:lstStyle/>
          <a:p>
            <a:pPr marL="184150" indent="-18415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Повышение интереса к занятиям физической культурой</a:t>
            </a:r>
          </a:p>
          <a:p>
            <a:pPr marL="184150" indent="-18415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Благотворное влияние на организм ребенка</a:t>
            </a:r>
          </a:p>
          <a:p>
            <a:pPr marL="184150" indent="-18415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Закрепление двигательных умений и навыков</a:t>
            </a:r>
          </a:p>
          <a:p>
            <a:pPr marL="184150" indent="-18415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Развитие двигательных качеств</a:t>
            </a:r>
          </a:p>
          <a:p>
            <a:pPr marL="184150" indent="-18415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Воспитание чувства коллективизма, дружбы</a:t>
            </a:r>
          </a:p>
          <a:p>
            <a:pPr marL="184150" indent="-18415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Формирование выдержки, внимания, смелости, упорства, организованности</a:t>
            </a:r>
          </a:p>
          <a:p>
            <a:pPr marL="539750" indent="-457200">
              <a:buFont typeface="+mj-lt"/>
              <a:buAutoNum type="arabicPeriod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0142-C055-4F94-A353-406CF9C897A6}" type="slidenum">
              <a:rPr lang="ru-RU" smtClean="0"/>
              <a:pPr>
                <a:defRPr/>
              </a:pPr>
              <a:t>33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57150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Варианты физкультурных досугов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0142-C055-4F94-A353-406CF9C897A6}" type="slidenum">
              <a:rPr lang="ru-RU" smtClean="0"/>
              <a:pPr>
                <a:defRPr/>
              </a:pPr>
              <a:t>34</a:t>
            </a:fld>
            <a:endParaRPr lang="ru-RU"/>
          </a:p>
        </p:txBody>
      </p:sp>
      <p:graphicFrame>
        <p:nvGraphicFramePr>
          <p:cNvPr id="10" name="Содержимое 9"/>
          <p:cNvGraphicFramePr>
            <a:graphicFrameLocks noGrp="1"/>
          </p:cNvGraphicFramePr>
          <p:nvPr>
            <p:ph idx="1"/>
          </p:nvPr>
        </p:nvGraphicFramePr>
        <p:xfrm>
          <a:off x="142845" y="785792"/>
          <a:ext cx="8858310" cy="55007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29353"/>
                <a:gridCol w="2928957"/>
              </a:tblGrid>
              <a:tr h="36671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Вариант</a:t>
                      </a:r>
                      <a:endParaRPr lang="ru-RU" sz="1600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Группа</a:t>
                      </a:r>
                      <a:endParaRPr lang="ru-RU" sz="1600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026803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Вариант №1.</a:t>
                      </a:r>
                    </a:p>
                    <a:p>
                      <a:pPr algn="l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Строится на хорошо знакомых играх и игровых упражнениях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Во всех возрастных группах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026803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Вариант №2.</a:t>
                      </a:r>
                    </a:p>
                    <a:p>
                      <a:pPr algn="l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Строится на упражнениях в основных видах движений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 спортивных упражнениях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Со средней группы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026803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Вариант №3.</a:t>
                      </a:r>
                    </a:p>
                    <a:p>
                      <a:pPr algn="l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«Веселые старты» – строится на играх-эстафетах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В старшей и подготовительной группах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026803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Вариант №4.</a:t>
                      </a:r>
                    </a:p>
                    <a:p>
                      <a:pPr algn="l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Строится на элементах одной из спортивных игр: баскетбол, футбол, хоккей, настольный теннис, городки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В старшей и подготовительной группах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026803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Вариант №5.</a:t>
                      </a:r>
                    </a:p>
                    <a:p>
                      <a:pPr algn="l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Музыкально-спортивный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В старшей и подготовительной группах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320"/>
            <a:ext cx="7790712" cy="60122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Физкультурный досуг проводится во всех возрастных группах</a:t>
            </a:r>
            <a:b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Организуется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1-2 раза в месяц</a:t>
            </a:r>
            <a:b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Длительность физкультурного досуга:</a:t>
            </a:r>
            <a:br>
              <a:rPr lang="ru-RU" sz="28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20 минут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– младшие и средняя группы</a:t>
            </a:r>
            <a:b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25 минут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– старшая группа</a:t>
            </a:r>
            <a:b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30-35 минут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– подготовительная группа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0142-C055-4F94-A353-406CF9C897A6}" type="slidenum">
              <a:rPr lang="ru-RU" smtClean="0"/>
              <a:pPr>
                <a:defRPr/>
              </a:pPr>
              <a:t>35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857496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Bookman Old Style" pitchFamily="18" charset="0"/>
              </a:rPr>
              <a:t>ФИЗКУЛЬТУРНЫЙ</a:t>
            </a:r>
            <a:br>
              <a:rPr lang="ru-RU" b="1" dirty="0" smtClean="0">
                <a:solidFill>
                  <a:srgbClr val="0070C0"/>
                </a:solidFill>
                <a:latin typeface="Bookman Old Style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Bookman Old Style" pitchFamily="18" charset="0"/>
              </a:rPr>
              <a:t>ПРАЗДНИК</a:t>
            </a:r>
            <a:endParaRPr lang="ru-RU" b="1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0142-C055-4F94-A353-406CF9C897A6}" type="slidenum">
              <a:rPr lang="ru-RU" smtClean="0"/>
              <a:pPr>
                <a:defRPr/>
              </a:pPr>
              <a:t>36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320"/>
            <a:ext cx="7790712" cy="60122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Физкультурный праздник 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– форма активного отдыха детей, способствующая формированию интереса и потребности к занятиям физическими упражнениями, демонстрации достижений и пропаганде физической культуры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0142-C055-4F94-A353-406CF9C897A6}" type="slidenum">
              <a:rPr lang="ru-RU" smtClean="0"/>
              <a:pPr>
                <a:defRPr/>
              </a:pPr>
              <a:t>37</a:t>
            </a:fld>
            <a:endParaRPr lang="ru-RU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320"/>
            <a:ext cx="8143900" cy="60122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Физкультурный праздник проводится начиная со средней группы</a:t>
            </a:r>
            <a:b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Организуется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2-3 раза в год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Длительность физкультурного праздника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60-80 минут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0142-C055-4F94-A353-406CF9C897A6}" type="slidenum">
              <a:rPr lang="ru-RU" smtClean="0"/>
              <a:pPr>
                <a:defRPr/>
              </a:pPr>
              <a:t>38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862912" cy="72547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Подготовкой праздника занимаются: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071538" y="1071546"/>
            <a:ext cx="7862912" cy="5176854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Педагогический коллектив дошкольного учреждения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Родители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Дети старших групп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0142-C055-4F94-A353-406CF9C897A6}" type="slidenum">
              <a:rPr lang="ru-RU" smtClean="0"/>
              <a:pPr>
                <a:defRPr/>
              </a:pPr>
              <a:t>39</a:t>
            </a:fld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586932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Физкультурное занятие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это основная форма организованного, систематического обучения детей двигательным умениям и навыкам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0142-C055-4F94-A353-406CF9C897A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1538" y="0"/>
            <a:ext cx="7862912" cy="72547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Перед проведением праздника необходимо: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071538" y="642918"/>
            <a:ext cx="7862912" cy="5929354"/>
          </a:xfrm>
        </p:spPr>
        <p:txBody>
          <a:bodyPr/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Обозначить задачи праздника, дату, время, место его проведения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Составить сценарий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Подготовить красочное оформление площадки (зала)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Продумать музыкальное сопровождение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Подготовить показательные выступления: парад участников, конкурсы, игры, соревнования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Подготовить сюрпризы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Назначить ответственных за подготовку и проведение праздника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Определить количество участников каждой возрастной группы дошкольного учреждения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Обозначить порядок подведения итогов конкурсов и соревнований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Продумать поощрение участников праздника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0142-C055-4F94-A353-406CF9C897A6}" type="slidenum">
              <a:rPr lang="ru-RU" smtClean="0"/>
              <a:pPr>
                <a:defRPr/>
              </a:pPr>
              <a:t>40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862912" cy="72547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Содержание физкультурного праздника: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071538" y="1071546"/>
            <a:ext cx="7862912" cy="5176854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Подвижные игры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Спортивные игры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Народные игры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Игры с пением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Эстафеты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Танцы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Аттракционы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Общеразвивающие упражнения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Упражнения с элементами акробатики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Музыкально-ритмические движения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Игровые приемы, упражнения, загадки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0142-C055-4F94-A353-406CF9C897A6}" type="slidenum">
              <a:rPr lang="ru-RU" smtClean="0"/>
              <a:pPr>
                <a:defRPr/>
              </a:pPr>
              <a:t>41</a:t>
            </a:fld>
            <a:endParaRPr lang="ru-RU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862912" cy="72547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Программа физкультурного праздника: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071538" y="1071546"/>
            <a:ext cx="7862912" cy="5176854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Открытие (выход участников на площадку, построение, парад участников)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«Сюрпризный момент»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Показательные выступления, состоящие из общеразвивающих упражнений, которые выполняют дети в разных построениях, с различными предметами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Проведение игр с элементами соревнований; эстафет; различных видов спортивных упражнений и спортивных игр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Подведение итогов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Награждение детей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Парад участников или общий хоровод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0142-C055-4F94-A353-406CF9C897A6}" type="slidenum">
              <a:rPr lang="ru-RU" smtClean="0"/>
              <a:pPr>
                <a:defRPr/>
              </a:pPr>
              <a:t>42</a:t>
            </a:fld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791474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 физкультурных занятий: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000100" y="1447800"/>
            <a:ext cx="8143900" cy="4800600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Формирование двигательных умений и навыков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Развитие физических качеств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Удовлетворение естественной биологической потребности в движении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Обеспечение развития и тренировка всех систем и функций организма ребенка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Обеспечение возможности демонстрации каждым ребенком своих двигательных умений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Создание условий для всестороннего развития детей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10142-C055-4F94-A353-406CF9C897A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81439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Количество физкультурных занятий в неделю: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447800"/>
            <a:ext cx="8143900" cy="4800600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1-ая младшая группа (2-3 года) –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раза (по 10 минут)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2-ая младшая группа (3-4 года) –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раза (по 15 минут)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средняя группа (4-5 лет) –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раза (по 20 минут)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старшая группа (5-6 лет) –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раза (по 25 минут)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подготовительная группа (6-7 лет) –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раза (по 30 минут)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153845-CAC6-4DC5-80D8-7E4C8B617AAB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814390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Характерные черты физкультурных занятий: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447800"/>
            <a:ext cx="7715304" cy="4800600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Ярко выраженная дидактическая направленность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Руководящая роль инструктора физкультуры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Строгая регламентация деятельности детей и дозирование физической нагрузки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Постоянный состав занимающихся и их возрастная однородность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153845-CAC6-4DC5-80D8-7E4C8B617AAB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8143900" cy="65403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Требования к физкультурным занятиям: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857232"/>
            <a:ext cx="7715304" cy="5643602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Каждое последующее занятие должно быть связано с предыдущим (система занятий)</a:t>
            </a:r>
          </a:p>
          <a:p>
            <a:endParaRPr lang="ru-RU" sz="105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Обеспечение оптимальной двигательной деятельности детей</a:t>
            </a:r>
          </a:p>
          <a:p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Соответствие занятия возрасту, уровню подготовленности детей</a:t>
            </a:r>
          </a:p>
          <a:p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Использование физкультурно-оздоровительного инвентаря и оборудования</a:t>
            </a:r>
          </a:p>
          <a:p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Музыкальное сопровождение занятия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153845-CAC6-4DC5-80D8-7E4C8B617AAB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286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СХЕМА ПОСТРОЕНИЯ ФИЗКУЛЬТУРНОГО ЗАНЯТИЯ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42844" y="500042"/>
          <a:ext cx="8858312" cy="62151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264"/>
                <a:gridCol w="2500330"/>
                <a:gridCol w="2500330"/>
                <a:gridCol w="1857388"/>
              </a:tblGrid>
              <a:tr h="79755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Задачи частей занятия</a:t>
                      </a:r>
                      <a:endParaRPr lang="ru-RU" sz="16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Содержание частей занятия</a:t>
                      </a:r>
                      <a:endParaRPr lang="ru-RU" sz="16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Методика проведения занятий</a:t>
                      </a:r>
                      <a:endParaRPr lang="ru-RU" sz="16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Длительность занятий</a:t>
                      </a:r>
                      <a:endParaRPr lang="ru-RU" sz="16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77034">
                <a:tc gridSpan="4"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ВВОДНАЯ (ПОДГОТОВИТЕЛЬНАЯ) ЧАСТЬ</a:t>
                      </a:r>
                      <a:endParaRPr lang="ru-RU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40514">
                <a:tc>
                  <a:txBody>
                    <a:bodyPr/>
                    <a:lstStyle/>
                    <a:p>
                      <a:pPr marL="179388" indent="-165100" algn="l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Повышение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эмоционального состояния детей</a:t>
                      </a:r>
                    </a:p>
                    <a:p>
                      <a:pPr marL="179388" indent="-165100" algn="l">
                        <a:buFont typeface="Arial" pitchFamily="34" charset="0"/>
                        <a:buChar char="•"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Активизация внимания детей</a:t>
                      </a:r>
                    </a:p>
                    <a:p>
                      <a:pPr marL="179388" indent="-165100" algn="l">
                        <a:buFont typeface="Arial" pitchFamily="34" charset="0"/>
                        <a:buChar char="•"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Подготовка организма детей к большой физической нагрузке в основной части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9388" indent="-165100" algn="l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Строевые упражнения</a:t>
                      </a:r>
                    </a:p>
                    <a:p>
                      <a:pPr marL="179388" indent="-165100" algn="l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Виды ходьбы и бега</a:t>
                      </a:r>
                    </a:p>
                    <a:p>
                      <a:pPr marL="179388" indent="-165100" algn="l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Упражнения на внимание</a:t>
                      </a:r>
                    </a:p>
                    <a:p>
                      <a:pPr marL="179388" indent="-165100" algn="l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Упражнения на формирование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стопы и осанки</a:t>
                      </a:r>
                    </a:p>
                    <a:p>
                      <a:pPr marL="179388" indent="-165100" algn="l">
                        <a:buFont typeface="Arial" pitchFamily="34" charset="0"/>
                        <a:buChar char="•"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Танцевальные упражнения</a:t>
                      </a:r>
                    </a:p>
                    <a:p>
                      <a:pPr marL="179388" indent="-165100" algn="l">
                        <a:buFont typeface="Arial" pitchFamily="34" charset="0"/>
                        <a:buChar char="•"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Подскоки</a:t>
                      </a:r>
                    </a:p>
                    <a:p>
                      <a:pPr marL="179388" indent="-165100" algn="l">
                        <a:buFont typeface="Arial" pitchFamily="34" charset="0"/>
                        <a:buChar char="•"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Упражнения в равновесии</a:t>
                      </a:r>
                    </a:p>
                    <a:p>
                      <a:pPr marL="0" indent="177800" algn="r">
                        <a:buFont typeface="Arial" pitchFamily="34" charset="0"/>
                        <a:buNone/>
                      </a:pPr>
                      <a:endParaRPr lang="ru-RU" sz="1400" b="1" i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0" algn="ctr">
                        <a:buFont typeface="Arial" pitchFamily="34" charset="0"/>
                        <a:buNone/>
                      </a:pPr>
                      <a:r>
                        <a:rPr lang="ru-RU" sz="1400" b="1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Завершается перестроением на выполнение комплекса общеразвивающих упражнений</a:t>
                      </a:r>
                    </a:p>
                    <a:p>
                      <a:pPr marL="179388" indent="-165100" algn="l">
                        <a:buFont typeface="Arial" pitchFamily="34" charset="0"/>
                        <a:buChar char="•"/>
                      </a:pP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indent="-177800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Исключить длительные бесцельные движения</a:t>
                      </a:r>
                    </a:p>
                    <a:p>
                      <a:pPr marL="177800" indent="-177800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Давать четкие, краткие организационно-методические указания, команды, распоряжения</a:t>
                      </a:r>
                    </a:p>
                    <a:p>
                      <a:pPr marL="177800" indent="-177800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Продумать ритмическое сопровождение (счет, бубен, грамзапись, музыкальное сопровождение)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u="sng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1-ая младшая группа </a:t>
                      </a:r>
                      <a:r>
                        <a:rPr lang="ru-RU" sz="1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1,5 мин.</a:t>
                      </a:r>
                    </a:p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u="sng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2-ая младшая группа</a:t>
                      </a:r>
                    </a:p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1,5-2 мин.</a:t>
                      </a:r>
                    </a:p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ru-RU" sz="1400" u="sng" kern="120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Средняя группа</a:t>
                      </a:r>
                    </a:p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2-3 мин.</a:t>
                      </a:r>
                    </a:p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ru-RU" sz="1400" u="sng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Старшая группа</a:t>
                      </a:r>
                    </a:p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4-5 мин.</a:t>
                      </a:r>
                    </a:p>
                    <a:p>
                      <a:pPr algn="ctr">
                        <a:buFontTx/>
                        <a:buChar char="-"/>
                      </a:pP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buFontTx/>
                        <a:buNone/>
                      </a:pPr>
                      <a:r>
                        <a:rPr lang="ru-RU" sz="1400" u="sng" kern="120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Подготовительная группа</a:t>
                      </a:r>
                    </a:p>
                    <a:p>
                      <a:pPr algn="ctr">
                        <a:buFontTx/>
                        <a:buNone/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4-5 мин.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153845-CAC6-4DC5-80D8-7E4C8B617AAB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1200</TotalTime>
  <Words>1872</Words>
  <Application>Microsoft Office PowerPoint</Application>
  <PresentationFormat>Экран (4:3)</PresentationFormat>
  <Paragraphs>411</Paragraphs>
  <Slides>42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42</vt:i4>
      </vt:variant>
    </vt:vector>
  </HeadingPairs>
  <TitlesOfParts>
    <vt:vector size="44" baseType="lpstr">
      <vt:lpstr>Солнцестояние</vt:lpstr>
      <vt:lpstr>Тема Office</vt:lpstr>
      <vt:lpstr>ФОРМЫ РАБОТЫ ПО ФИЗИЧЕСКОМУ ВОСПИТАНИЮ В ДОШКОЛЬНЫХ УЧРЕЖДЕНИЯХ</vt:lpstr>
      <vt:lpstr>ФОРМЫ РАБОТЫ ПО ФИЗИЧЕСКОМУ ВОСПИТАНИЮ В ДОШКОЛЬНЫХ УЧРЕЖДЕНИЯХ</vt:lpstr>
      <vt:lpstr>ФИЗКУЛЬТУРНОЕ ЗАНЯТИЕ</vt:lpstr>
      <vt:lpstr>Физкультурное занятие – это основная форма организованного, систематического обучения детей двигательным умениям и навыкам</vt:lpstr>
      <vt:lpstr>Задачи физкультурных занятий:</vt:lpstr>
      <vt:lpstr>Количество физкультурных занятий в неделю:</vt:lpstr>
      <vt:lpstr>Характерные черты физкультурных занятий:</vt:lpstr>
      <vt:lpstr>Требования к физкультурным занятиям:</vt:lpstr>
      <vt:lpstr>СХЕМА ПОСТРОЕНИЯ ФИЗКУЛЬТУРНОГО ЗАНЯТИЯ</vt:lpstr>
      <vt:lpstr>СХЕМА ПОСТРОЕНИЯ ФИЗКУЛЬТУРНОГО ЗАНЯТИЯ</vt:lpstr>
      <vt:lpstr>СХЕМА ПОСТРОЕНИЯ ФИЗКУЛЬТУРНОГО ЗАНЯТИЯ</vt:lpstr>
      <vt:lpstr>Типы физкультурных занятий:</vt:lpstr>
      <vt:lpstr>УТРЕННЯЯ ГИМНАСТИКА</vt:lpstr>
      <vt:lpstr>Утренняя гимнастика – совокупность упражнений проводимых после утреннего пробуждения, предусматривающих поочередное включение в работу новых групп мышц, отдых только что работавших мышц, чередование напряжения мышц с их расслаблением, противоположных движений</vt:lpstr>
      <vt:lpstr>Значение утренней гимнастики:</vt:lpstr>
      <vt:lpstr>Варианты проведения утренней гимнастики:</vt:lpstr>
      <vt:lpstr>Последовательность упражнений в утренней гимнастике:</vt:lpstr>
      <vt:lpstr>Продолжительность утренней гимнастики в разных возрастных группах</vt:lpstr>
      <vt:lpstr>ГИМНАСТИКА ПОСЛЕ ДНЕВНОГО СНА</vt:lpstr>
      <vt:lpstr>Гимнастика после дневного сна («бодрящая» гимнастика) – совокупность упражнений проводимых после дневного пробуждения, направленных на улучшение настроения детей, поднятие мышечного тонуса, а также способствующие профилактике осанки и стопы</vt:lpstr>
      <vt:lpstr>Продолжительность гимнастики после дневного сна 7-15 минут</vt:lpstr>
      <vt:lpstr>Виды гимнастики после дневного сна</vt:lpstr>
      <vt:lpstr>ФИЗКУЛЬТМИНУТКИ</vt:lpstr>
      <vt:lpstr>Физкультминутка – кратковременные физические упражнения с целью предупреждения утомления, восстановления умственной работоспособности</vt:lpstr>
      <vt:lpstr>Эффекты физкультминуток:</vt:lpstr>
      <vt:lpstr>Продолжительность физкультминутки - 1,5-2 минуты  Рекомендуется проводить физкультминутки начиная со средней группы (4-5 лет)  Время начала физкультминутки: Средняя группа – 8-я минута занятия Старшая группа – 13-я минута занятия Подготовительная группа – 15-я минута занятия</vt:lpstr>
      <vt:lpstr>Формы проведения физкультминуток:</vt:lpstr>
      <vt:lpstr>ФИЗКУЛЬТУРНЫЕ ПАУЗЫ</vt:lpstr>
      <vt:lpstr>Физкультурная пауза – непродолжительные игровые физические упражнения направленные на предотвращение развития утомления, снятие эмоционального напряжения в процессе занятий, требующих умственной нагрузки, способствующие более быстрому восприятию программного материала, а также увеличению двигательной активности детей</vt:lpstr>
      <vt:lpstr>Методика проведения физкультурных пауз</vt:lpstr>
      <vt:lpstr>ФИЗКУЛЬТУРНЫЙ ДОСУГ</vt:lpstr>
      <vt:lpstr>Физкультурный досуг – форма активного отдыха детей дошкольного возраста</vt:lpstr>
      <vt:lpstr>Эффекты физкультурных досугов:</vt:lpstr>
      <vt:lpstr>Варианты физкультурных досугов</vt:lpstr>
      <vt:lpstr>Физкультурный досуг проводится во всех возрастных группах  Организуется 1-2 раза в месяц  Длительность физкультурного досуга: 20 минут – младшие и средняя группы 25 минут – старшая группа 30-35 минут – подготовительная группа</vt:lpstr>
      <vt:lpstr>ФИЗКУЛЬТУРНЫЙ ПРАЗДНИК</vt:lpstr>
      <vt:lpstr>Физкультурный праздник – форма активного отдыха детей, способствующая формированию интереса и потребности к занятиям физическими упражнениями, демонстрации достижений и пропаганде физической культуры</vt:lpstr>
      <vt:lpstr>Физкультурный праздник проводится начиная со средней группы  Организуется 2-3 раза в год  Длительность физкультурного праздника - 60-80 минут</vt:lpstr>
      <vt:lpstr>Подготовкой праздника занимаются:</vt:lpstr>
      <vt:lpstr>Перед проведением праздника необходимо:</vt:lpstr>
      <vt:lpstr>Содержание физкультурного праздника:</vt:lpstr>
      <vt:lpstr>Программа физкультурного праздника:</vt:lpstr>
    </vt:vector>
  </TitlesOfParts>
  <Company>Чеботаревы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двигательной активности в возрастном развитии детей дошкольного возраста</dc:title>
  <dc:creator>Чеботаревы</dc:creator>
  <cp:lastModifiedBy>www</cp:lastModifiedBy>
  <cp:revision>135</cp:revision>
  <dcterms:created xsi:type="dcterms:W3CDTF">2009-02-18T19:16:24Z</dcterms:created>
  <dcterms:modified xsi:type="dcterms:W3CDTF">2017-12-11T20:35:19Z</dcterms:modified>
</cp:coreProperties>
</file>