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73" r:id="rId2"/>
    <p:sldId id="256" r:id="rId3"/>
    <p:sldId id="258" r:id="rId4"/>
    <p:sldId id="257" r:id="rId5"/>
    <p:sldId id="276" r:id="rId6"/>
    <p:sldId id="274" r:id="rId7"/>
    <p:sldId id="275" r:id="rId8"/>
    <p:sldId id="260" r:id="rId9"/>
    <p:sldId id="261" r:id="rId10"/>
    <p:sldId id="262" r:id="rId11"/>
    <p:sldId id="263" r:id="rId12"/>
    <p:sldId id="270" r:id="rId13"/>
    <p:sldId id="264" r:id="rId14"/>
    <p:sldId id="265" r:id="rId15"/>
    <p:sldId id="266" r:id="rId16"/>
    <p:sldId id="267" r:id="rId17"/>
    <p:sldId id="268" r:id="rId18"/>
    <p:sldId id="277" r:id="rId19"/>
    <p:sldId id="278" r:id="rId20"/>
    <p:sldId id="271" r:id="rId21"/>
    <p:sldId id="27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без заголовка" id="{EE15B410-3D63-431E-8539-1F7BED653211}">
          <p14:sldIdLst>
            <p14:sldId id="273"/>
            <p14:sldId id="256"/>
            <p14:sldId id="258"/>
            <p14:sldId id="257"/>
            <p14:sldId id="276"/>
            <p14:sldId id="274"/>
            <p14:sldId id="275"/>
            <p14:sldId id="260"/>
            <p14:sldId id="261"/>
            <p14:sldId id="262"/>
            <p14:sldId id="263"/>
            <p14:sldId id="270"/>
            <p14:sldId id="264"/>
            <p14:sldId id="265"/>
            <p14:sldId id="266"/>
            <p14:sldId id="267"/>
            <p14:sldId id="268"/>
            <p14:sldId id="277"/>
            <p14:sldId id="278"/>
            <p14:sldId id="271"/>
            <p14:sldId id="27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57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154362"/>
          </a:xfrm>
          <a:solidFill>
            <a:schemeClr val="accent5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/>
              <a:t>Методика развития двигательных способностей (быстроты)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03848" y="5661248"/>
            <a:ext cx="5482952" cy="936104"/>
          </a:xfrm>
          <a:solidFill>
            <a:schemeClr val="accent4">
              <a:lumMod val="75000"/>
            </a:schemeClr>
          </a:solidFill>
        </p:spPr>
        <p:txBody>
          <a:bodyPr>
            <a:normAutofit fontScale="85000" lnSpcReduction="10000"/>
          </a:bodyPr>
          <a:lstStyle/>
          <a:p>
            <a:pPr marL="137160" indent="0">
              <a:buNone/>
            </a:pPr>
            <a:r>
              <a:rPr lang="ru-RU" dirty="0" smtClean="0"/>
              <a:t>                                          </a:t>
            </a:r>
            <a:r>
              <a:rPr lang="ru-RU" dirty="0" smtClean="0"/>
              <a:t>Выполнила:</a:t>
            </a:r>
          </a:p>
          <a:p>
            <a:pPr marL="137160" indent="0">
              <a:buNone/>
            </a:pPr>
            <a:r>
              <a:rPr lang="ru-RU" dirty="0" smtClean="0"/>
              <a:t> </a:t>
            </a:r>
            <a:r>
              <a:rPr lang="ru-RU" dirty="0" smtClean="0"/>
              <a:t>                                         </a:t>
            </a:r>
            <a:r>
              <a:rPr lang="ru-RU" dirty="0" smtClean="0"/>
              <a:t>Смирнова Е.Н</a:t>
            </a:r>
            <a:endParaRPr lang="ru-RU" dirty="0" smtClean="0"/>
          </a:p>
          <a:p>
            <a:pPr marL="137160" indent="0" algn="r">
              <a:buNone/>
            </a:pPr>
            <a:endParaRPr lang="ru-RU" dirty="0" smtClean="0"/>
          </a:p>
        </p:txBody>
      </p:sp>
      <p:pic>
        <p:nvPicPr>
          <p:cNvPr id="11266" name="Picture 2" descr="C:\Users\Еленач\Pictures\i6GH7Q0S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35313"/>
            <a:ext cx="2304256" cy="2638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im0-tub-ru.yandex.net/i?id=bc21804eba2c9457f7e92f8dad81ce9d-124-144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852936"/>
            <a:ext cx="3592041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1041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5417"/>
            <a:ext cx="8995048" cy="3600401"/>
          </a:xfrm>
          <a:solidFill>
            <a:schemeClr val="accent5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ru-RU" dirty="0"/>
              <a:t>Развитию быстроты также способствуют подвижные игры, скоростно-силовые упражнения (прыжки, метание). </a:t>
            </a:r>
            <a:br>
              <a:rPr lang="ru-RU" dirty="0"/>
            </a:br>
            <a:endParaRPr lang="ru-RU" dirty="0"/>
          </a:p>
        </p:txBody>
      </p:sp>
      <p:pic>
        <p:nvPicPr>
          <p:cNvPr id="4098" name="Picture 2" descr="C:\Users\Еленач\Pictures\быстрота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636912"/>
            <a:ext cx="5791200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7634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76672"/>
            <a:ext cx="8424936" cy="6192688"/>
          </a:xfrm>
          <a:solidFill>
            <a:schemeClr val="accent4">
              <a:lumMod val="75000"/>
            </a:schemeClr>
          </a:solidFill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dirty="0"/>
              <a:t>Эффективным средством </a:t>
            </a:r>
            <a:endParaRPr lang="ru-RU" dirty="0" smtClean="0"/>
          </a:p>
          <a:p>
            <a:pPr marL="137160" indent="0">
              <a:buNone/>
            </a:pPr>
            <a:r>
              <a:rPr lang="ru-RU" dirty="0" smtClean="0"/>
              <a:t>развития </a:t>
            </a:r>
            <a:r>
              <a:rPr lang="ru-RU" dirty="0"/>
              <a:t>быстроты </a:t>
            </a:r>
            <a:r>
              <a:rPr lang="ru-RU" dirty="0" smtClean="0"/>
              <a:t>являются</a:t>
            </a:r>
          </a:p>
          <a:p>
            <a:pPr marL="137160" indent="0">
              <a:buNone/>
            </a:pPr>
            <a:r>
              <a:rPr lang="ru-RU" dirty="0" smtClean="0"/>
              <a:t>упражнения </a:t>
            </a:r>
            <a:r>
              <a:rPr lang="ru-RU" dirty="0"/>
              <a:t>направленные </a:t>
            </a:r>
            <a:r>
              <a:rPr lang="ru-RU" dirty="0" smtClean="0"/>
              <a:t>на</a:t>
            </a:r>
          </a:p>
          <a:p>
            <a:pPr marL="137160" indent="0">
              <a:buNone/>
            </a:pPr>
            <a:r>
              <a:rPr lang="ru-RU" dirty="0" smtClean="0"/>
              <a:t>развитие </a:t>
            </a:r>
            <a:r>
              <a:rPr lang="ru-RU" dirty="0"/>
              <a:t>способности </a:t>
            </a:r>
            <a:r>
              <a:rPr lang="ru-RU" dirty="0" smtClean="0"/>
              <a:t>быстро</a:t>
            </a:r>
          </a:p>
          <a:p>
            <a:pPr marL="137160" indent="0">
              <a:buNone/>
            </a:pPr>
            <a:r>
              <a:rPr lang="ru-RU" dirty="0" smtClean="0"/>
              <a:t>выполнять </a:t>
            </a:r>
            <a:r>
              <a:rPr lang="ru-RU" dirty="0"/>
              <a:t>движения</a:t>
            </a:r>
            <a:r>
              <a:rPr lang="ru-RU" dirty="0" smtClean="0"/>
              <a:t>.</a:t>
            </a:r>
          </a:p>
          <a:p>
            <a:pPr marL="137160" indent="0">
              <a:buNone/>
            </a:pPr>
            <a:r>
              <a:rPr lang="ru-RU" dirty="0" smtClean="0"/>
              <a:t> </a:t>
            </a:r>
            <a:r>
              <a:rPr lang="ru-RU" dirty="0"/>
              <a:t>Дети </a:t>
            </a:r>
            <a:r>
              <a:rPr lang="ru-RU" dirty="0" smtClean="0"/>
              <a:t>осваивают </a:t>
            </a:r>
            <a:r>
              <a:rPr lang="ru-RU" dirty="0"/>
              <a:t>упражнения </a:t>
            </a:r>
            <a:endParaRPr lang="ru-RU" dirty="0" smtClean="0"/>
          </a:p>
          <a:p>
            <a:pPr marL="137160" indent="0">
              <a:buNone/>
            </a:pPr>
            <a:r>
              <a:rPr lang="ru-RU" dirty="0" smtClean="0"/>
              <a:t>лучше </a:t>
            </a:r>
            <a:r>
              <a:rPr lang="ru-RU" dirty="0"/>
              <a:t>всего в медленном темпе</a:t>
            </a:r>
            <a:r>
              <a:rPr lang="ru-RU" dirty="0" smtClean="0"/>
              <a:t>.</a:t>
            </a:r>
          </a:p>
          <a:p>
            <a:pPr marL="137160" indent="0">
              <a:buNone/>
            </a:pPr>
            <a:r>
              <a:rPr lang="ru-RU" dirty="0" smtClean="0"/>
              <a:t> Упражнения не должны быть </a:t>
            </a:r>
            <a:r>
              <a:rPr lang="ru-RU" dirty="0"/>
              <a:t>продолжительными, однообразными. </a:t>
            </a:r>
          </a:p>
          <a:p>
            <a:pPr marL="137160" indent="0">
              <a:buNone/>
            </a:pPr>
            <a:r>
              <a:rPr lang="ru-RU" dirty="0" smtClean="0"/>
              <a:t> Повторять </a:t>
            </a:r>
            <a:r>
              <a:rPr lang="ru-RU" dirty="0"/>
              <a:t>в разных условиях с разной интенсивностью, с усложнениями или, наоборот, со снижением требований.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908720"/>
            <a:ext cx="2811571" cy="3024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5398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048672"/>
          </a:xfrm>
          <a:solidFill>
            <a:schemeClr val="accent4">
              <a:lumMod val="75000"/>
            </a:schemeClr>
          </a:solidFill>
        </p:spPr>
        <p:txBody>
          <a:bodyPr>
            <a:normAutofit fontScale="77500" lnSpcReduction="20000"/>
          </a:bodyPr>
          <a:lstStyle/>
          <a:p>
            <a:pPr marL="137160" indent="0" algn="just">
              <a:spcAft>
                <a:spcPts val="0"/>
              </a:spcAft>
              <a:buNone/>
            </a:pPr>
            <a:r>
              <a:rPr lang="ru-RU" dirty="0">
                <a:latin typeface="Arial"/>
                <a:ea typeface="Times New Roman"/>
                <a:cs typeface="Times New Roman"/>
              </a:rPr>
              <a:t>Важными средствами развития быстроты и ловкости </a:t>
            </a:r>
            <a:r>
              <a:rPr lang="ru-RU" dirty="0" smtClean="0">
                <a:latin typeface="Arial"/>
                <a:ea typeface="Times New Roman"/>
                <a:cs typeface="Times New Roman"/>
              </a:rPr>
              <a:t>являются</a:t>
            </a:r>
            <a:r>
              <a:rPr lang="en-US" dirty="0" smtClean="0">
                <a:latin typeface="Arial"/>
                <a:ea typeface="Times New Roman"/>
                <a:cs typeface="Times New Roman"/>
              </a:rPr>
              <a:t>:</a:t>
            </a:r>
          </a:p>
          <a:p>
            <a:pPr algn="just">
              <a:spcAft>
                <a:spcPts val="0"/>
              </a:spcAft>
              <a:buFontTx/>
              <a:buChar char="-"/>
            </a:pPr>
            <a:r>
              <a:rPr lang="ru-RU" dirty="0" smtClean="0">
                <a:latin typeface="Arial"/>
                <a:ea typeface="Times New Roman"/>
                <a:cs typeface="Times New Roman"/>
              </a:rPr>
              <a:t>подвижные </a:t>
            </a:r>
            <a:r>
              <a:rPr lang="ru-RU" dirty="0">
                <a:latin typeface="Arial"/>
                <a:ea typeface="Times New Roman"/>
                <a:cs typeface="Times New Roman"/>
              </a:rPr>
              <a:t>игры 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  <a:buFontTx/>
              <a:buChar char="-"/>
            </a:pPr>
            <a:r>
              <a:rPr lang="ru-RU" dirty="0" smtClean="0">
                <a:latin typeface="Arial"/>
                <a:ea typeface="Times New Roman"/>
                <a:cs typeface="Times New Roman"/>
              </a:rPr>
              <a:t> игры-эстафеты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37160" indent="0" algn="just">
              <a:spcAft>
                <a:spcPts val="0"/>
              </a:spcAft>
              <a:buNone/>
            </a:pPr>
            <a:r>
              <a:rPr lang="ru-RU" dirty="0" smtClean="0">
                <a:latin typeface="Arial"/>
                <a:ea typeface="Times New Roman"/>
                <a:cs typeface="Times New Roman"/>
              </a:rPr>
              <a:t> </a:t>
            </a:r>
            <a:r>
              <a:rPr lang="ru-RU" dirty="0">
                <a:latin typeface="Arial"/>
                <a:ea typeface="Times New Roman"/>
                <a:cs typeface="Times New Roman"/>
              </a:rPr>
              <a:t>В них могут сочетаться самые разнообразные двигательные задания, развивающие быстроту и ловкость</a:t>
            </a:r>
            <a:r>
              <a:rPr lang="ru-RU" dirty="0" smtClean="0">
                <a:latin typeface="Arial"/>
                <a:ea typeface="Times New Roman"/>
                <a:cs typeface="Times New Roman"/>
              </a:rPr>
              <a:t>.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37160" indent="0" algn="just">
              <a:spcAft>
                <a:spcPts val="0"/>
              </a:spcAft>
              <a:buNone/>
            </a:pPr>
            <a:r>
              <a:rPr lang="ru-RU" dirty="0" smtClean="0">
                <a:latin typeface="Arial"/>
                <a:ea typeface="Times New Roman"/>
                <a:cs typeface="Times New Roman"/>
              </a:rPr>
              <a:t> </a:t>
            </a:r>
            <a:r>
              <a:rPr lang="ru-RU" dirty="0">
                <a:latin typeface="Arial"/>
                <a:ea typeface="Times New Roman"/>
                <a:cs typeface="Times New Roman"/>
              </a:rPr>
              <a:t>Планируя эстафету надо руководствоваться следующими правилами</a:t>
            </a:r>
            <a:r>
              <a:rPr lang="ru-RU" dirty="0" smtClean="0">
                <a:latin typeface="Arial"/>
                <a:ea typeface="Times New Roman"/>
                <a:cs typeface="Times New Roman"/>
              </a:rPr>
              <a:t>: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  <a:buFontTx/>
              <a:buChar char="-"/>
            </a:pPr>
            <a:r>
              <a:rPr lang="ru-RU" dirty="0" smtClean="0">
                <a:latin typeface="Arial"/>
                <a:ea typeface="Times New Roman"/>
                <a:cs typeface="Times New Roman"/>
              </a:rPr>
              <a:t>включать </a:t>
            </a:r>
            <a:r>
              <a:rPr lang="ru-RU" dirty="0">
                <a:latin typeface="Arial"/>
                <a:ea typeface="Times New Roman"/>
                <a:cs typeface="Times New Roman"/>
              </a:rPr>
              <a:t>в ее содержание движения хорошо знакомые детям</a:t>
            </a:r>
            <a:r>
              <a:rPr lang="ru-RU" dirty="0" smtClean="0">
                <a:latin typeface="Arial"/>
                <a:ea typeface="Times New Roman"/>
                <a:cs typeface="Times New Roman"/>
              </a:rPr>
              <a:t>;</a:t>
            </a:r>
            <a:endParaRPr lang="en-US" dirty="0">
              <a:latin typeface="Arial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  <a:buFontTx/>
              <a:buChar char="-"/>
            </a:pPr>
            <a:r>
              <a:rPr lang="ru-RU" dirty="0" smtClean="0">
                <a:latin typeface="Arial"/>
                <a:ea typeface="Times New Roman"/>
                <a:cs typeface="Times New Roman"/>
              </a:rPr>
              <a:t> </a:t>
            </a:r>
            <a:r>
              <a:rPr lang="ru-RU" dirty="0">
                <a:latin typeface="Arial"/>
                <a:ea typeface="Times New Roman"/>
                <a:cs typeface="Times New Roman"/>
              </a:rPr>
              <a:t>помнить, что от количества, сложности заданий, расстояния между местами их выполнения, подготовленности детей и избранной оценки результата эстафеты зависит величина и характер физической нагрузки</a:t>
            </a:r>
            <a:r>
              <a:rPr lang="ru-RU" dirty="0" smtClean="0">
                <a:latin typeface="Arial"/>
                <a:ea typeface="Times New Roman"/>
                <a:cs typeface="Times New Roman"/>
              </a:rPr>
              <a:t>.</a:t>
            </a:r>
            <a:endParaRPr lang="en-US" dirty="0">
              <a:latin typeface="Arial"/>
              <a:ea typeface="Times New Roman"/>
              <a:cs typeface="Times New Roman"/>
            </a:endParaRPr>
          </a:p>
          <a:p>
            <a:pPr marL="137160" indent="0" algn="just">
              <a:spcAft>
                <a:spcPts val="0"/>
              </a:spcAft>
              <a:buNone/>
            </a:pPr>
            <a:r>
              <a:rPr lang="ru-RU" dirty="0" smtClean="0">
                <a:latin typeface="Arial"/>
                <a:ea typeface="Times New Roman"/>
                <a:cs typeface="Times New Roman"/>
              </a:rPr>
              <a:t>Организация </a:t>
            </a:r>
            <a:r>
              <a:rPr lang="ru-RU" dirty="0">
                <a:latin typeface="Arial"/>
                <a:ea typeface="Times New Roman"/>
                <a:cs typeface="Times New Roman"/>
              </a:rPr>
              <a:t>и методика проведения игр-эстафет должны быть направлены на воспитание взаимоотношений между детьми и их нравственно-волевого поведения. 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9875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768752"/>
          </a:xfrm>
          <a:solidFill>
            <a:schemeClr val="accent4">
              <a:lumMod val="75000"/>
            </a:schemeClr>
          </a:solidFill>
        </p:spPr>
        <p:txBody>
          <a:bodyPr>
            <a:normAutofit fontScale="85000" lnSpcReduction="20000"/>
          </a:bodyPr>
          <a:lstStyle/>
          <a:p>
            <a:pPr marL="137160" indent="0">
              <a:buNone/>
            </a:pPr>
            <a:r>
              <a:rPr lang="ru-RU" sz="2900" dirty="0"/>
              <a:t>Для воспитания у детей умения развивать максимальный темп </a:t>
            </a:r>
            <a:r>
              <a:rPr lang="ru-RU" sz="2900" b="1" dirty="0"/>
              <a:t>бега</a:t>
            </a:r>
            <a:r>
              <a:rPr lang="ru-RU" sz="2900" dirty="0"/>
              <a:t> могут быть использованы следующие упражнения</a:t>
            </a:r>
            <a:r>
              <a:rPr lang="ru-RU" sz="2900" dirty="0" smtClean="0"/>
              <a:t>:</a:t>
            </a:r>
            <a:endParaRPr lang="en-US" sz="2900" dirty="0" smtClean="0"/>
          </a:p>
          <a:p>
            <a:pPr>
              <a:buFontTx/>
              <a:buChar char="-"/>
            </a:pPr>
            <a:r>
              <a:rPr lang="ru-RU" sz="2900" dirty="0" smtClean="0"/>
              <a:t>бег </a:t>
            </a:r>
            <a:r>
              <a:rPr lang="ru-RU" sz="2900" dirty="0"/>
              <a:t>в быстром и медленном темпе</a:t>
            </a:r>
            <a:r>
              <a:rPr lang="ru-RU" sz="2900" dirty="0" smtClean="0"/>
              <a:t>;</a:t>
            </a:r>
            <a:endParaRPr lang="en-US" sz="2900" dirty="0" smtClean="0"/>
          </a:p>
          <a:p>
            <a:pPr>
              <a:buFontTx/>
              <a:buChar char="-"/>
            </a:pPr>
            <a:r>
              <a:rPr lang="ru-RU" sz="2900" dirty="0" smtClean="0"/>
              <a:t> </a:t>
            </a:r>
            <a:r>
              <a:rPr lang="ru-RU" sz="2900" dirty="0"/>
              <a:t>бег с ускорением по прямой, по диагонали</a:t>
            </a:r>
            <a:r>
              <a:rPr lang="ru-RU" sz="2900" dirty="0" smtClean="0"/>
              <a:t>.</a:t>
            </a:r>
            <a:endParaRPr lang="en-US" sz="2900" dirty="0" smtClean="0"/>
          </a:p>
          <a:p>
            <a:pPr marL="137160" indent="0">
              <a:buNone/>
            </a:pPr>
            <a:r>
              <a:rPr lang="ru-RU" sz="2900" dirty="0" smtClean="0"/>
              <a:t> </a:t>
            </a:r>
            <a:r>
              <a:rPr lang="ru-RU" sz="2900" dirty="0"/>
              <a:t>Полезно выполнять упражнения в различном темпе, что содействует развитию у детей умения прилагать разные мышечные усилия соотносительно с намеченным темпом. Для развития умения поддерживать темп движений на протяжении некоторого времени </a:t>
            </a:r>
            <a:r>
              <a:rPr lang="ru-RU" sz="2900" dirty="0" smtClean="0"/>
              <a:t>эффективным средством </a:t>
            </a:r>
            <a:r>
              <a:rPr lang="ru-RU" sz="2900" dirty="0"/>
              <a:t>является бег на </a:t>
            </a:r>
            <a:r>
              <a:rPr lang="ru-RU" sz="2900" dirty="0" smtClean="0"/>
              <a:t>короткие дистанции</a:t>
            </a:r>
            <a:r>
              <a:rPr lang="ru-RU" sz="2900" dirty="0"/>
              <a:t>: 15, 20, 30 </a:t>
            </a:r>
            <a:r>
              <a:rPr lang="ru-RU" sz="2900" dirty="0" smtClean="0"/>
              <a:t>метров. </a:t>
            </a:r>
            <a:endParaRPr lang="en-US" sz="2900" dirty="0" smtClean="0"/>
          </a:p>
          <a:p>
            <a:pPr marL="137160" indent="0">
              <a:buNone/>
            </a:pPr>
            <a:r>
              <a:rPr lang="ru-RU" sz="2900" dirty="0" smtClean="0"/>
              <a:t>При </a:t>
            </a:r>
            <a:r>
              <a:rPr lang="ru-RU" sz="2900" dirty="0"/>
              <a:t>обучении быстрому началу </a:t>
            </a:r>
            <a:r>
              <a:rPr lang="ru-RU" sz="2900" dirty="0" smtClean="0"/>
              <a:t>движения </a:t>
            </a:r>
            <a:r>
              <a:rPr lang="ru-RU" sz="2900" dirty="0"/>
              <a:t>применяется бег с </a:t>
            </a:r>
            <a:endParaRPr lang="ru-RU" sz="2900" dirty="0" smtClean="0"/>
          </a:p>
          <a:p>
            <a:pPr marL="137160" indent="0">
              <a:buNone/>
            </a:pPr>
            <a:r>
              <a:rPr lang="ru-RU" sz="2900" dirty="0" smtClean="0"/>
              <a:t>ускорением </a:t>
            </a:r>
            <a:r>
              <a:rPr lang="ru-RU" sz="2900" dirty="0"/>
              <a:t>по сигналам; старт из </a:t>
            </a:r>
            <a:endParaRPr lang="ru-RU" sz="2900" dirty="0" smtClean="0"/>
          </a:p>
          <a:p>
            <a:pPr marL="137160" indent="0">
              <a:buNone/>
            </a:pPr>
            <a:r>
              <a:rPr lang="ru-RU" sz="2900" dirty="0" smtClean="0"/>
              <a:t>разных </a:t>
            </a:r>
            <a:r>
              <a:rPr lang="ru-RU" sz="2900" dirty="0"/>
              <a:t>исходных положений. Эти </a:t>
            </a:r>
            <a:endParaRPr lang="ru-RU" sz="2900" dirty="0" smtClean="0"/>
          </a:p>
          <a:p>
            <a:pPr marL="137160" indent="0">
              <a:buNone/>
            </a:pPr>
            <a:r>
              <a:rPr lang="ru-RU" sz="2900" dirty="0" smtClean="0"/>
              <a:t>упражнения </a:t>
            </a:r>
            <a:r>
              <a:rPr lang="ru-RU" sz="2900" dirty="0"/>
              <a:t>включаются в утреннюю </a:t>
            </a:r>
            <a:endParaRPr lang="ru-RU" sz="2900" dirty="0" smtClean="0"/>
          </a:p>
          <a:p>
            <a:pPr marL="137160" indent="0">
              <a:buNone/>
            </a:pPr>
            <a:r>
              <a:rPr lang="ru-RU" sz="2900" dirty="0" smtClean="0"/>
              <a:t>гимнастику</a:t>
            </a:r>
            <a:r>
              <a:rPr lang="ru-RU" sz="2900" dirty="0"/>
              <a:t>, физкультурные занятия, </a:t>
            </a:r>
            <a:endParaRPr lang="ru-RU" sz="2900" dirty="0" smtClean="0"/>
          </a:p>
          <a:p>
            <a:pPr marL="137160" indent="0">
              <a:buNone/>
            </a:pPr>
            <a:r>
              <a:rPr lang="ru-RU" sz="2900" dirty="0" smtClean="0"/>
              <a:t>упражнения</a:t>
            </a:r>
            <a:r>
              <a:rPr lang="ru-RU" sz="2900" dirty="0"/>
              <a:t>, подвижные игры на </a:t>
            </a:r>
            <a:endParaRPr lang="ru-RU" sz="2900" dirty="0" smtClean="0"/>
          </a:p>
          <a:p>
            <a:pPr marL="137160" indent="0">
              <a:buNone/>
            </a:pPr>
            <a:r>
              <a:rPr lang="ru-RU" sz="2900" dirty="0" smtClean="0"/>
              <a:t>прогулке.</a:t>
            </a:r>
          </a:p>
          <a:p>
            <a:pPr marL="13716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Picture 2" descr="C:\Users\Еленач\Pictures\быстрота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43091" y="4149080"/>
            <a:ext cx="2933365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0719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60680"/>
          </a:xfrm>
          <a:solidFill>
            <a:schemeClr val="accent4">
              <a:lumMod val="75000"/>
            </a:schemeClr>
          </a:solidFill>
        </p:spPr>
        <p:txBody>
          <a:bodyPr/>
          <a:lstStyle/>
          <a:p>
            <a:pPr marL="137160" indent="0">
              <a:buNone/>
            </a:pPr>
            <a:r>
              <a:rPr lang="ru-RU" dirty="0"/>
              <a:t>Для </a:t>
            </a:r>
            <a:r>
              <a:rPr lang="ru-RU" b="1" dirty="0"/>
              <a:t>развития быстроты </a:t>
            </a:r>
            <a:r>
              <a:rPr lang="ru-RU" dirty="0"/>
              <a:t>целесообразно использовать различные упражнения в размахивании, кружении, взмахе, ударах, бросании и толкании легких предметов, поворотах, выполняемых с максимально возможной частотой.</a:t>
            </a:r>
          </a:p>
        </p:txBody>
      </p:sp>
      <p:pic>
        <p:nvPicPr>
          <p:cNvPr id="4" name="Picture 3" descr="C:\Users\Еленач\Pictures\быстрота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212976"/>
            <a:ext cx="4445607" cy="2963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3761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852936"/>
            <a:ext cx="8229600" cy="3456424"/>
          </a:xfrm>
          <a:solidFill>
            <a:schemeClr val="accent4">
              <a:lumMod val="75000"/>
            </a:schemeClr>
          </a:solidFill>
        </p:spPr>
        <p:txBody>
          <a:bodyPr>
            <a:normAutofit lnSpcReduction="10000"/>
          </a:bodyPr>
          <a:lstStyle/>
          <a:p>
            <a:pPr marL="137160" indent="0">
              <a:buNone/>
            </a:pPr>
            <a:r>
              <a:rPr lang="ru-RU" b="1" dirty="0"/>
              <a:t>В</a:t>
            </a:r>
            <a:r>
              <a:rPr lang="ru-RU" b="1" dirty="0" smtClean="0"/>
              <a:t>ажным</a:t>
            </a:r>
            <a:r>
              <a:rPr lang="ru-RU" dirty="0" smtClean="0"/>
              <a:t> </a:t>
            </a:r>
            <a:r>
              <a:rPr lang="ru-RU" dirty="0"/>
              <a:t>условием для успешного выполнения быстрых движений является оптимальное состояние центральной нервной системы, которое достигается лишь тогда, когда дети не утомлены предшествующей деятельностью. Значит, игры и упражнения, совершенствующие быстроту, целесообразно проводить </a:t>
            </a:r>
            <a:r>
              <a:rPr lang="ru-RU" b="1" dirty="0"/>
              <a:t>в начале физкультурного занятия или в начале прогулки.</a:t>
            </a:r>
          </a:p>
          <a:p>
            <a:endParaRPr lang="ru-RU" dirty="0"/>
          </a:p>
        </p:txBody>
      </p:sp>
      <p:pic>
        <p:nvPicPr>
          <p:cNvPr id="6146" name="Picture 2" descr="C:\Users\Еленач\Pictures\быстрота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76672"/>
            <a:ext cx="3352800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Еленач\Pictures\быстрота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76672"/>
            <a:ext cx="3352800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9046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87401"/>
            <a:ext cx="5832648" cy="6570599"/>
          </a:xfrm>
          <a:solidFill>
            <a:schemeClr val="accent4">
              <a:lumMod val="75000"/>
            </a:schemeClr>
          </a:solidFill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dirty="0"/>
              <a:t>П</a:t>
            </a:r>
            <a:r>
              <a:rPr lang="ru-RU" dirty="0" smtClean="0"/>
              <a:t>родолжительность </a:t>
            </a:r>
            <a:r>
              <a:rPr lang="ru-RU" dirty="0"/>
              <a:t>упражнений на быстроту должна быть небольшой, чтобы к концу выполнения этого упражнения скорость не снижалась и не наступало утомление</a:t>
            </a:r>
            <a:r>
              <a:rPr lang="ru-RU" dirty="0" smtClean="0"/>
              <a:t>.</a:t>
            </a:r>
            <a:endParaRPr lang="en-US" dirty="0" smtClean="0"/>
          </a:p>
          <a:p>
            <a:pPr marL="137160" indent="0">
              <a:buNone/>
            </a:pPr>
            <a:r>
              <a:rPr lang="ru-RU" dirty="0" smtClean="0"/>
              <a:t> </a:t>
            </a:r>
            <a:r>
              <a:rPr lang="ru-RU" dirty="0"/>
              <a:t>Длина дистанции для бега в быстром темпе должна быть не более 10-30 м, число повторений прыжков 10-12 </a:t>
            </a:r>
            <a:r>
              <a:rPr lang="ru-RU" dirty="0" smtClean="0"/>
              <a:t>раз</a:t>
            </a:r>
            <a:r>
              <a:rPr lang="en-US" dirty="0" smtClean="0"/>
              <a:t>.</a:t>
            </a:r>
            <a:r>
              <a:rPr lang="ru-RU" dirty="0" smtClean="0"/>
              <a:t> </a:t>
            </a:r>
            <a:r>
              <a:rPr lang="ru-RU" dirty="0"/>
              <a:t>П</a:t>
            </a:r>
            <a:r>
              <a:rPr lang="ru-RU" dirty="0" smtClean="0"/>
              <a:t>родолжительность </a:t>
            </a:r>
            <a:r>
              <a:rPr lang="ru-RU" dirty="0"/>
              <a:t>непрерывного интенсивного бега в играх у детей 2-3 лет-10 сек, 6-7 лет – до 15-20 сек. </a:t>
            </a:r>
          </a:p>
          <a:p>
            <a:pPr marL="137160" indent="0">
              <a:buNone/>
            </a:pPr>
            <a:r>
              <a:rPr lang="ru-RU" dirty="0" smtClean="0"/>
              <a:t> </a:t>
            </a:r>
            <a:r>
              <a:rPr lang="ru-RU" dirty="0"/>
              <a:t>Д</a:t>
            </a:r>
            <a:r>
              <a:rPr lang="ru-RU" dirty="0" smtClean="0"/>
              <a:t>олжны </a:t>
            </a:r>
            <a:r>
              <a:rPr lang="ru-RU" dirty="0"/>
              <a:t>быть интервалы </a:t>
            </a:r>
            <a:r>
              <a:rPr lang="ru-RU" dirty="0" smtClean="0"/>
              <a:t>отдыха.</a:t>
            </a:r>
            <a:endParaRPr lang="ru-RU" dirty="0"/>
          </a:p>
          <a:p>
            <a:endParaRPr lang="ru-RU" dirty="0"/>
          </a:p>
        </p:txBody>
      </p:sp>
      <p:pic>
        <p:nvPicPr>
          <p:cNvPr id="7170" name="Picture 2" descr="C:\Users\Еленач\Pictures\iYDPCJII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199" y="1124744"/>
            <a:ext cx="2598049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s://encrypted-tbn3.gstatic.com/images?q=tbn:ANd9GcR3wkwSSUiDEG1xsracEK2GDfK8BllZ7ZLl3lFyCPBLB3dyDzXl5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072201"/>
            <a:ext cx="1828800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901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22"/>
            <a:ext cx="8229600" cy="6636146"/>
          </a:xfrm>
          <a:solidFill>
            <a:schemeClr val="accent4">
              <a:lumMod val="75000"/>
            </a:schemeClr>
          </a:solidFill>
        </p:spPr>
        <p:txBody>
          <a:bodyPr>
            <a:normAutofit/>
          </a:bodyPr>
          <a:lstStyle/>
          <a:p>
            <a:pPr marL="137160" indent="0">
              <a:spcAft>
                <a:spcPts val="0"/>
              </a:spcAft>
              <a:buNone/>
            </a:pPr>
            <a:r>
              <a:rPr lang="ru-RU" b="1" dirty="0">
                <a:ea typeface="Times New Roman"/>
                <a:cs typeface="Times New Roman"/>
              </a:rPr>
              <a:t>З</a:t>
            </a:r>
            <a:r>
              <a:rPr lang="ru-RU" b="1" dirty="0" smtClean="0">
                <a:ea typeface="Times New Roman"/>
                <a:cs typeface="Times New Roman"/>
              </a:rPr>
              <a:t>адачи</a:t>
            </a:r>
            <a:r>
              <a:rPr lang="ru-RU" dirty="0">
                <a:ea typeface="Times New Roman"/>
                <a:cs typeface="Times New Roman"/>
              </a:rPr>
              <a:t>, направленные на развитие способности быстро выполнять движение</a:t>
            </a:r>
            <a:r>
              <a:rPr lang="ru-RU" dirty="0" smtClean="0">
                <a:ea typeface="Times New Roman"/>
                <a:cs typeface="Times New Roman"/>
              </a:rPr>
              <a:t>.</a:t>
            </a:r>
          </a:p>
          <a:p>
            <a:pPr marL="137160" indent="0">
              <a:spcAft>
                <a:spcPts val="0"/>
              </a:spcAft>
              <a:buNone/>
            </a:pPr>
            <a:r>
              <a:rPr lang="ru-RU" dirty="0" smtClean="0">
                <a:ea typeface="Times New Roman"/>
                <a:cs typeface="Times New Roman"/>
              </a:rPr>
              <a:t>1.Упражнение </a:t>
            </a:r>
            <a:r>
              <a:rPr lang="ru-RU" dirty="0">
                <a:ea typeface="Times New Roman"/>
                <a:cs typeface="Times New Roman"/>
              </a:rPr>
              <a:t>в быстром начале движения, умении мгновенно реагировать действием на сигнал (словесный, звуковой). Это качество необходимо во многих подвижных и спортивных </a:t>
            </a:r>
            <a:r>
              <a:rPr lang="ru-RU" dirty="0" smtClean="0">
                <a:ea typeface="Times New Roman"/>
                <a:cs typeface="Times New Roman"/>
              </a:rPr>
              <a:t>играх, </a:t>
            </a:r>
            <a:r>
              <a:rPr lang="ru-RU" dirty="0">
                <a:ea typeface="Times New Roman"/>
                <a:cs typeface="Times New Roman"/>
              </a:rPr>
              <a:t>на старте в беге, плавании, любых эстафетах. </a:t>
            </a:r>
            <a:endParaRPr lang="ru-RU" dirty="0" smtClean="0">
              <a:ea typeface="Times New Roman"/>
              <a:cs typeface="Times New Roman"/>
            </a:endParaRPr>
          </a:p>
          <a:p>
            <a:pPr marL="137160" indent="0">
              <a:spcAft>
                <a:spcPts val="0"/>
              </a:spcAft>
              <a:buNone/>
            </a:pPr>
            <a:r>
              <a:rPr lang="ru-RU" dirty="0" smtClean="0">
                <a:ea typeface="Times New Roman"/>
                <a:cs typeface="Times New Roman"/>
              </a:rPr>
              <a:t>2.</a:t>
            </a:r>
            <a:r>
              <a:rPr lang="ru-RU" dirty="0">
                <a:ea typeface="Times New Roman"/>
                <a:cs typeface="Times New Roman"/>
              </a:rPr>
              <a:t>У</a:t>
            </a:r>
            <a:r>
              <a:rPr lang="ru-RU" dirty="0" smtClean="0">
                <a:ea typeface="Times New Roman"/>
                <a:cs typeface="Times New Roman"/>
              </a:rPr>
              <a:t>чить </a:t>
            </a:r>
            <a:r>
              <a:rPr lang="ru-RU" dirty="0">
                <a:ea typeface="Times New Roman"/>
                <a:cs typeface="Times New Roman"/>
              </a:rPr>
              <a:t>поддерживать высокий темп движения, например, в беге наперегонки, за партнером, при катании мяча, обруча.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8194" name="Picture 2" descr="C:\Users\Еленач\Pictures\iXX6G0JO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509120"/>
            <a:ext cx="324036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6236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60648"/>
            <a:ext cx="5184576" cy="6480720"/>
          </a:xfrm>
          <a:solidFill>
            <a:schemeClr val="accent4">
              <a:lumMod val="75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ru-RU" dirty="0"/>
              <a:t>В работе с детьми </a:t>
            </a:r>
            <a:r>
              <a:rPr lang="ru-RU" b="1" i="1" dirty="0"/>
              <a:t>младшего дошкольного возраста</a:t>
            </a:r>
            <a:r>
              <a:rPr lang="ru-RU" i="1" dirty="0"/>
              <a:t> </a:t>
            </a:r>
            <a:r>
              <a:rPr lang="ru-RU" dirty="0"/>
              <a:t>преобладают приемы опосредованного обучения (игра), объяснение, сопровождающееся показом, выполнение детьми упражнений совместно с воспитателем и др</a:t>
            </a:r>
            <a:r>
              <a:rPr lang="ru-RU" dirty="0" smtClean="0"/>
              <a:t>.</a:t>
            </a:r>
          </a:p>
          <a:p>
            <a:r>
              <a:rPr lang="ru-RU" b="1" i="1" dirty="0" smtClean="0"/>
              <a:t> </a:t>
            </a:r>
            <a:r>
              <a:rPr lang="ru-RU" b="1" i="1" dirty="0"/>
              <a:t>В средней, старшей и подготовительной к школе группах</a:t>
            </a:r>
            <a:r>
              <a:rPr lang="ru-RU" dirty="0"/>
              <a:t> ведущими являются методы и приемы прямого обучения, а также методы и приемы, направленные на формирование двигательных качеств (строго дозированные упражнения, повторение их через определенные интервалы времени, увеличение интенсивности движений).</a:t>
            </a:r>
          </a:p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92359" y="1339444"/>
            <a:ext cx="190500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5925" y="3573016"/>
            <a:ext cx="1847850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8842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99" y="548680"/>
            <a:ext cx="8229600" cy="5112608"/>
          </a:xfrm>
          <a:solidFill>
            <a:schemeClr val="accent4">
              <a:lumMod val="75000"/>
            </a:schemeClr>
          </a:solidFill>
        </p:spPr>
        <p:txBody>
          <a:bodyPr/>
          <a:lstStyle/>
          <a:p>
            <a:r>
              <a:rPr lang="ru-RU" dirty="0"/>
              <a:t>Средства, методы и приемы обучения, упражнения, воспитания, а также способы организации детей на занятиях </a:t>
            </a:r>
            <a:r>
              <a:rPr lang="ru-RU" b="1" i="1" dirty="0"/>
              <a:t>(индивидуальный, групповой, фронтальный) </a:t>
            </a:r>
            <a:r>
              <a:rPr lang="ru-RU" dirty="0"/>
              <a:t>опираются на ведущую для каждого возрастного периода развития детей деятельность </a:t>
            </a:r>
            <a:r>
              <a:rPr lang="ru-RU" b="1" i="1" dirty="0"/>
              <a:t>(ориентировочно-познавательную, предметную, игровую и др.).</a:t>
            </a:r>
          </a:p>
          <a:p>
            <a:endParaRPr lang="ru-RU" b="1" i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077072"/>
            <a:ext cx="5112568" cy="2664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9650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548680"/>
            <a:ext cx="8064896" cy="5760640"/>
          </a:xfrm>
          <a:solidFill>
            <a:schemeClr val="accent4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ru-RU" sz="4000" b="1" dirty="0"/>
              <a:t>Актуальной задачей </a:t>
            </a:r>
            <a:r>
              <a:rPr lang="ru-RU" sz="4000" dirty="0"/>
              <a:t>физического воспитания является поиск эффективных средств совершенствования развития двигательного статуса детей дошкольного возраста на основе формирования у них потребности в движениях. </a:t>
            </a:r>
          </a:p>
        </p:txBody>
      </p:sp>
    </p:spTree>
    <p:extLst>
      <p:ext uri="{BB962C8B-B14F-4D97-AF65-F5344CB8AC3E}">
        <p14:creationId xmlns:p14="http://schemas.microsoft.com/office/powerpoint/2010/main" xmlns="" val="400807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/>
              <a:t>ФОРМИРОВАНИЕ ИНТЕРЕСА К ДВИГАТЕЛЬНОЙ ДЕЯТЕЛЬНОСТИ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  <a:solidFill>
            <a:schemeClr val="accent4">
              <a:lumMod val="75000"/>
            </a:schemeClr>
          </a:solidFill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dirty="0"/>
              <a:t>Проявление интереса детей к движениям увеличивается, если они уверенно ими владеют. Ребята особенно охотно стремятся участвовать в таких играх, где могут применить свои двигательные умения, например, ловко обежать или перепрыгнуть препятствие, передать мяч и т.п. Неоднократное повторение движений в привлекательных для детей играх ведет к дальнейшему их совершенствованию и одно временно развивает сообразительность, характер, настойчивость, приучает к дисциплине. </a:t>
            </a:r>
          </a:p>
        </p:txBody>
      </p:sp>
    </p:spTree>
    <p:extLst>
      <p:ext uri="{BB962C8B-B14F-4D97-AF65-F5344CB8AC3E}">
        <p14:creationId xmlns:p14="http://schemas.microsoft.com/office/powerpoint/2010/main" xmlns="" val="398135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10242" name="Picture 2" descr="C:\Users\Еленач\Pictures\быстрота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988840"/>
            <a:ext cx="6048672" cy="4447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8987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332656"/>
            <a:ext cx="8229600" cy="1800200"/>
          </a:xfrm>
          <a:solidFill>
            <a:schemeClr val="accent4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Основные двигательные качества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420888"/>
            <a:ext cx="3600400" cy="3888432"/>
          </a:xfrm>
          <a:solidFill>
            <a:schemeClr val="accent4">
              <a:lumMod val="75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ru-RU" sz="4000" b="1" dirty="0" smtClean="0"/>
              <a:t>Быстрота</a:t>
            </a:r>
          </a:p>
          <a:p>
            <a:pPr algn="just"/>
            <a:r>
              <a:rPr lang="ru-RU" sz="4000" dirty="0" smtClean="0"/>
              <a:t>Сила</a:t>
            </a:r>
          </a:p>
          <a:p>
            <a:pPr algn="just"/>
            <a:r>
              <a:rPr lang="ru-RU" sz="4000" dirty="0" smtClean="0"/>
              <a:t>Выносливость</a:t>
            </a:r>
          </a:p>
          <a:p>
            <a:pPr algn="just"/>
            <a:r>
              <a:rPr lang="ru-RU" sz="4000" dirty="0" smtClean="0"/>
              <a:t>Ловкость</a:t>
            </a:r>
          </a:p>
          <a:p>
            <a:pPr algn="just"/>
            <a:r>
              <a:rPr lang="ru-RU" sz="4000" dirty="0" smtClean="0"/>
              <a:t>Гибкость </a:t>
            </a:r>
            <a:endParaRPr lang="ru-RU" sz="4000" dirty="0"/>
          </a:p>
        </p:txBody>
      </p:sp>
      <p:pic>
        <p:nvPicPr>
          <p:cNvPr id="3074" name="Picture 2" descr="http://im3-tub-ru.yandex.net/i?id=77008bd460306914feb5b718414a46ee-119-144&amp;n=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420888"/>
            <a:ext cx="4680520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1086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07504" y="260648"/>
            <a:ext cx="6192688" cy="6408712"/>
          </a:xfrm>
          <a:solidFill>
            <a:schemeClr val="accent4">
              <a:lumMod val="75000"/>
            </a:schemeClr>
          </a:solidFill>
        </p:spPr>
        <p:txBody>
          <a:bodyPr>
            <a:normAutofit fontScale="92500" lnSpcReduction="20000"/>
          </a:bodyPr>
          <a:lstStyle/>
          <a:p>
            <a:pPr marL="137160" indent="0">
              <a:buNone/>
            </a:pPr>
            <a:r>
              <a:rPr lang="ru-RU" sz="3200" dirty="0"/>
              <a:t>Быстрота развивается в процессе обучения ребенка основным движениям. Для развития скоростных качеств </a:t>
            </a:r>
            <a:r>
              <a:rPr lang="ru-RU" sz="3200" dirty="0" smtClean="0"/>
              <a:t> Е. Н. Вавилова </a:t>
            </a:r>
            <a:r>
              <a:rPr lang="ru-RU" sz="3200" dirty="0"/>
              <a:t>предполагает использовать упражнения в быстром и медленном беге</a:t>
            </a:r>
            <a:r>
              <a:rPr lang="ru-RU" sz="3200" dirty="0" smtClean="0"/>
              <a:t>:</a:t>
            </a:r>
          </a:p>
          <a:p>
            <a:pPr marL="137160" indent="0">
              <a:buNone/>
            </a:pPr>
            <a:r>
              <a:rPr lang="ru-RU" sz="3200" dirty="0" smtClean="0"/>
              <a:t>- </a:t>
            </a:r>
            <a:r>
              <a:rPr lang="ru-RU" sz="3200" dirty="0"/>
              <a:t>чередование бега в максимальном темпе на короткие дистанции с переходом на более спокойный </a:t>
            </a:r>
            <a:r>
              <a:rPr lang="ru-RU" sz="3200" dirty="0" smtClean="0"/>
              <a:t>темп</a:t>
            </a:r>
            <a:r>
              <a:rPr lang="en-US" sz="3200" dirty="0" smtClean="0"/>
              <a:t>;</a:t>
            </a:r>
            <a:endParaRPr lang="ru-RU" sz="3200" dirty="0" smtClean="0"/>
          </a:p>
          <a:p>
            <a:pPr marL="137160" indent="0">
              <a:buNone/>
            </a:pPr>
            <a:r>
              <a:rPr lang="en-US" sz="3200" dirty="0" smtClean="0"/>
              <a:t>-</a:t>
            </a:r>
            <a:r>
              <a:rPr lang="ru-RU" sz="3200" dirty="0" smtClean="0"/>
              <a:t> </a:t>
            </a:r>
            <a:r>
              <a:rPr lang="ru-RU" sz="3200" dirty="0"/>
              <a:t>в</a:t>
            </a:r>
            <a:r>
              <a:rPr lang="ru-RU" sz="3200" dirty="0" smtClean="0"/>
              <a:t>ыполнение </a:t>
            </a:r>
            <a:r>
              <a:rPr lang="ru-RU" sz="3200" dirty="0"/>
              <a:t>упражнений в разном темпе способствует развитию у детей умения прикладывать различное мышечное усилие в соответствии с заданным темпом.</a:t>
            </a:r>
          </a:p>
          <a:p>
            <a:endParaRPr lang="ru-RU" dirty="0"/>
          </a:p>
        </p:txBody>
      </p:sp>
      <p:pic>
        <p:nvPicPr>
          <p:cNvPr id="4098" name="Picture 2" descr="http://im3-tub-ru.yandex.net/i?id=04d1d2138d0f7bd601c1357e7b833b1a-01-144&amp;n=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068960"/>
            <a:ext cx="2592288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im3-tub-ru.yandex.net/i?id=c34e57d726b57edfa4d77f35741dca03-35-144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581128"/>
            <a:ext cx="2592288" cy="178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8726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4536504" cy="850106"/>
          </a:xfrm>
          <a:solidFill>
            <a:schemeClr val="accent5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ru-RU" sz="5400" i="1" dirty="0"/>
              <a:t>Б</a:t>
            </a:r>
            <a:r>
              <a:rPr lang="ru-RU" sz="5400" i="1" dirty="0" smtClean="0"/>
              <a:t>ыстрота</a:t>
            </a:r>
            <a:endParaRPr lang="ru-RU" sz="54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4042792" cy="5184616"/>
          </a:xfrm>
          <a:solidFill>
            <a:schemeClr val="accent4">
              <a:lumMod val="75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ru-RU" dirty="0"/>
              <a:t>Как физическое качество быстрота – это способность совершать двигательные действия в минимальный для данных условий отрезок времени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Выделяют три основные формы проявления быстроты:</a:t>
            </a:r>
          </a:p>
          <a:p>
            <a:pPr marL="137160" indent="0">
              <a:buNone/>
            </a:pPr>
            <a:r>
              <a:rPr lang="ru-RU" dirty="0"/>
              <a:t>1) Латентное время двигательной реакции;</a:t>
            </a:r>
          </a:p>
          <a:p>
            <a:pPr marL="137160" indent="0">
              <a:buNone/>
            </a:pPr>
            <a:r>
              <a:rPr lang="ru-RU" dirty="0"/>
              <a:t>2) Скорость отдельного движения;</a:t>
            </a:r>
          </a:p>
          <a:p>
            <a:pPr marL="137160" indent="0">
              <a:buNone/>
            </a:pPr>
            <a:r>
              <a:rPr lang="ru-RU" dirty="0"/>
              <a:t>3) Частота движений.</a:t>
            </a:r>
          </a:p>
          <a:p>
            <a:endParaRPr lang="ru-RU" dirty="0"/>
          </a:p>
        </p:txBody>
      </p:sp>
      <p:pic>
        <p:nvPicPr>
          <p:cNvPr id="5122" name="Picture 2" descr="https://encrypted-tbn0.gstatic.com/images?q=tbn:ANd9GcRoBC9Rlg2xjO917T7o-_bGrmGJOTT2VH72BjOlRxkGa6f44EU0t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88624" y="4509120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encrypted-tbn1.gstatic.com/images?q=tbn:ANd9GcQ3PrrjfDp2EA-pTj5IkoobfhG9UR7oKmDXrhP9C6__sghLY4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32656"/>
            <a:ext cx="1371600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encrypted-tbn3.gstatic.com/images?q=tbn:ANd9GcSEj0_nuDhNB-nliTQNGxMGg0wRM9ujR9DNl609lmqypHYhcPN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4583" y="4518959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s://encrypted-tbn3.gstatic.com/images?q=tbn:ANd9GcTFr7izWfwj-7Ip2eQ0gxj_MMuq4DW9v7jUzyohUan-KSUkJei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5441" y="234888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9219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408712"/>
          </a:xfrm>
          <a:solidFill>
            <a:schemeClr val="accent4">
              <a:lumMod val="75000"/>
            </a:schemeClr>
          </a:solidFill>
        </p:spPr>
        <p:txBody>
          <a:bodyPr/>
          <a:lstStyle/>
          <a:p>
            <a:r>
              <a:rPr lang="ru-RU" dirty="0"/>
              <a:t>Важную роль в проявлении быстроты играет </a:t>
            </a:r>
            <a:r>
              <a:rPr lang="ru-RU" dirty="0" smtClean="0"/>
              <a:t>подвижность </a:t>
            </a:r>
            <a:r>
              <a:rPr lang="ru-RU" dirty="0"/>
              <a:t>нервных процессов</a:t>
            </a:r>
            <a:r>
              <a:rPr lang="ru-RU" dirty="0" smtClean="0"/>
              <a:t>.</a:t>
            </a:r>
          </a:p>
          <a:p>
            <a:r>
              <a:rPr lang="ru-RU" dirty="0"/>
              <a:t>Быстрота является комплексным двигательным качеством </a:t>
            </a:r>
            <a:r>
              <a:rPr lang="ru-RU" dirty="0" smtClean="0"/>
              <a:t>человека</a:t>
            </a:r>
          </a:p>
          <a:p>
            <a:r>
              <a:rPr lang="ru-RU" dirty="0"/>
              <a:t>Стандартное повторение упражнений с максимально возможной скоростью может уже в детском возрасте привести к образованию скоростного барьера. </a:t>
            </a:r>
          </a:p>
        </p:txBody>
      </p:sp>
      <p:pic>
        <p:nvPicPr>
          <p:cNvPr id="6146" name="Picture 2" descr="https://encrypted-tbn3.gstatic.com/images?q=tbn:ANd9GcSvowoHbYbWUnip5MSdvwQG3TxAExH99ZzsOPEYkFL-jkfy_21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933056"/>
            <a:ext cx="446449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7918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210344" y="476672"/>
            <a:ext cx="8579296" cy="6120720"/>
          </a:xfrm>
          <a:solidFill>
            <a:schemeClr val="accent4">
              <a:lumMod val="75000"/>
            </a:schemeClr>
          </a:solidFill>
        </p:spPr>
        <p:txBody>
          <a:bodyPr/>
          <a:lstStyle/>
          <a:p>
            <a:r>
              <a:rPr lang="ru-RU" b="1" dirty="0"/>
              <a:t>В дошкольном возрасте используют разнообразные упражнения, требующие быстрых кратковременных перемещений и локальных движений. </a:t>
            </a:r>
            <a:endParaRPr lang="ru-RU" b="1" dirty="0" smtClean="0"/>
          </a:p>
          <a:p>
            <a:r>
              <a:rPr lang="ru-RU" dirty="0"/>
              <a:t>упражнения с </a:t>
            </a:r>
            <a:r>
              <a:rPr lang="ru-RU" dirty="0" smtClean="0"/>
              <a:t>короткой </a:t>
            </a:r>
            <a:r>
              <a:rPr lang="ru-RU" dirty="0"/>
              <a:t>и длинной скакалкой </a:t>
            </a:r>
            <a:endParaRPr lang="ru-RU" dirty="0" smtClean="0"/>
          </a:p>
          <a:p>
            <a:r>
              <a:rPr lang="ru-RU" dirty="0"/>
              <a:t>эстафеты с </a:t>
            </a:r>
            <a:r>
              <a:rPr lang="ru-RU" dirty="0" smtClean="0"/>
              <a:t>бегом</a:t>
            </a:r>
          </a:p>
          <a:p>
            <a:r>
              <a:rPr lang="ru-RU" dirty="0"/>
              <a:t>упражнения с бросками и ловлей мяча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789041"/>
            <a:ext cx="3483744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https://encrypted-tbn2.gstatic.com/images?q=tbn:ANd9GcSst5j_Iq9j-TWbt4I5hieWjbm5AkHlrQXFnZYHWbu5OZsA2y3X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3789040"/>
            <a:ext cx="309634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8905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Еленач\Pictures\img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836712"/>
            <a:ext cx="7765737" cy="5811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8951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9648" y="1052736"/>
            <a:ext cx="8229600" cy="5461198"/>
          </a:xfrm>
          <a:solidFill>
            <a:schemeClr val="accent4">
              <a:lumMod val="75000"/>
            </a:schemeClr>
          </a:solidFill>
        </p:spPr>
        <p:txBody>
          <a:bodyPr>
            <a:normAutofit fontScale="85000" lnSpcReduction="20000"/>
          </a:bodyPr>
          <a:lstStyle/>
          <a:p>
            <a:pPr marL="137160" indent="0">
              <a:buNone/>
            </a:pPr>
            <a:r>
              <a:rPr lang="ru-RU" dirty="0"/>
              <a:t>Быстрота определяется скоростью двигательной реакции, отдельных движений, частотой неоднократно повторяющихся движений. Развитие быстроты происходит в процессе обучения детей основным движениям</a:t>
            </a:r>
            <a:r>
              <a:rPr lang="ru-RU" dirty="0" smtClean="0"/>
              <a:t>.</a:t>
            </a:r>
          </a:p>
          <a:p>
            <a:pPr marL="137160" indent="0">
              <a:buNone/>
            </a:pPr>
            <a:r>
              <a:rPr lang="ru-RU" dirty="0" smtClean="0"/>
              <a:t> </a:t>
            </a:r>
            <a:r>
              <a:rPr lang="ru-RU" dirty="0"/>
              <a:t>Для развития скоростных качеств следует </a:t>
            </a:r>
            <a:r>
              <a:rPr lang="ru-RU" dirty="0" smtClean="0"/>
              <a:t>использовать</a:t>
            </a:r>
            <a:r>
              <a:rPr lang="en-US" dirty="0" smtClean="0"/>
              <a:t>:</a:t>
            </a:r>
          </a:p>
          <a:p>
            <a:pPr marL="137160" indent="0">
              <a:buNone/>
            </a:pPr>
            <a:r>
              <a:rPr lang="ru-RU" dirty="0" smtClean="0"/>
              <a:t> </a:t>
            </a:r>
            <a:r>
              <a:rPr lang="en-US" dirty="0" smtClean="0"/>
              <a:t>-    </a:t>
            </a:r>
            <a:r>
              <a:rPr lang="ru-RU" dirty="0" smtClean="0"/>
              <a:t>повторный</a:t>
            </a:r>
            <a:endParaRPr lang="en-US" dirty="0"/>
          </a:p>
          <a:p>
            <a:pPr>
              <a:buFontTx/>
              <a:buChar char="-"/>
            </a:pPr>
            <a:r>
              <a:rPr lang="en-US" dirty="0" smtClean="0"/>
              <a:t> </a:t>
            </a:r>
            <a:r>
              <a:rPr lang="ru-RU" dirty="0" smtClean="0"/>
              <a:t>переменный </a:t>
            </a:r>
            <a:r>
              <a:rPr lang="ru-RU" dirty="0"/>
              <a:t>(с изменением темпа</a:t>
            </a:r>
            <a:r>
              <a:rPr lang="ru-RU" dirty="0" smtClean="0"/>
              <a:t>)</a:t>
            </a:r>
            <a:endParaRPr lang="en-US" dirty="0" smtClean="0"/>
          </a:p>
          <a:p>
            <a:pPr>
              <a:buFontTx/>
              <a:buChar char="-"/>
            </a:pPr>
            <a:r>
              <a:rPr lang="ru-RU" dirty="0" smtClean="0"/>
              <a:t> </a:t>
            </a:r>
            <a:r>
              <a:rPr lang="ru-RU" dirty="0"/>
              <a:t>соревновательный </a:t>
            </a:r>
            <a:endParaRPr lang="en-US" dirty="0" smtClean="0"/>
          </a:p>
          <a:p>
            <a:pPr>
              <a:buFontTx/>
              <a:buChar char="-"/>
            </a:pPr>
            <a:r>
              <a:rPr lang="ru-RU" dirty="0" smtClean="0"/>
              <a:t> </a:t>
            </a:r>
            <a:r>
              <a:rPr lang="ru-RU" dirty="0"/>
              <a:t>игровой </a:t>
            </a:r>
            <a:endParaRPr lang="ru-RU" dirty="0" smtClean="0"/>
          </a:p>
          <a:p>
            <a:pPr marL="137160" indent="0">
              <a:buNone/>
            </a:pPr>
            <a:r>
              <a:rPr lang="ru-RU" dirty="0" smtClean="0"/>
              <a:t>методы</a:t>
            </a:r>
            <a:r>
              <a:rPr lang="ru-RU" dirty="0"/>
              <a:t>. </a:t>
            </a:r>
            <a:endParaRPr lang="en-US" dirty="0" smtClean="0"/>
          </a:p>
          <a:p>
            <a:pPr marL="137160" indent="0">
              <a:buNone/>
            </a:pPr>
            <a:r>
              <a:rPr lang="ru-RU" dirty="0" smtClean="0"/>
              <a:t>В </a:t>
            </a:r>
            <a:r>
              <a:rPr lang="ru-RU" dirty="0"/>
              <a:t>игровой </a:t>
            </a:r>
            <a:endParaRPr lang="ru-RU" dirty="0" smtClean="0"/>
          </a:p>
          <a:p>
            <a:pPr marL="137160" indent="0">
              <a:buNone/>
            </a:pPr>
            <a:r>
              <a:rPr lang="ru-RU" dirty="0" smtClean="0"/>
              <a:t>деятельности </a:t>
            </a:r>
            <a:r>
              <a:rPr lang="ru-RU" dirty="0"/>
              <a:t>используется </a:t>
            </a:r>
            <a:endParaRPr lang="ru-RU" dirty="0" smtClean="0"/>
          </a:p>
          <a:p>
            <a:pPr marL="137160" indent="0">
              <a:buNone/>
            </a:pPr>
            <a:r>
              <a:rPr lang="ru-RU" dirty="0" smtClean="0"/>
              <a:t>бег </a:t>
            </a:r>
            <a:r>
              <a:rPr lang="ru-RU" dirty="0"/>
              <a:t>из усложненных </a:t>
            </a:r>
            <a:r>
              <a:rPr lang="ru-RU" dirty="0" smtClean="0"/>
              <a:t>стартовых</a:t>
            </a:r>
          </a:p>
          <a:p>
            <a:pPr marL="137160" indent="0">
              <a:buNone/>
            </a:pPr>
            <a:r>
              <a:rPr lang="ru-RU" dirty="0" smtClean="0"/>
              <a:t>положений (</a:t>
            </a:r>
            <a:r>
              <a:rPr lang="ru-RU" dirty="0"/>
              <a:t>сидя, стоя на </a:t>
            </a:r>
            <a:r>
              <a:rPr lang="ru-RU" dirty="0" smtClean="0"/>
              <a:t>одном</a:t>
            </a:r>
          </a:p>
          <a:p>
            <a:pPr marL="137160" indent="0">
              <a:buNone/>
            </a:pPr>
            <a:r>
              <a:rPr lang="ru-RU" dirty="0" smtClean="0"/>
              <a:t>колене</a:t>
            </a:r>
            <a:r>
              <a:rPr lang="ru-RU" dirty="0"/>
              <a:t>, сидя на корточках </a:t>
            </a:r>
            <a:r>
              <a:rPr lang="ru-RU" dirty="0" smtClean="0"/>
              <a:t>)</a:t>
            </a:r>
          </a:p>
          <a:p>
            <a:pPr marL="137160" indent="0">
              <a:buNone/>
            </a:pPr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79648" y="188640"/>
            <a:ext cx="8229600" cy="792088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ru-RU" dirty="0" smtClean="0"/>
              <a:t>Методика развития быстроты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95378" y="3356992"/>
            <a:ext cx="2857500" cy="1736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725144"/>
            <a:ext cx="26289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4973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416</TotalTime>
  <Words>970</Words>
  <Application>Microsoft Office PowerPoint</Application>
  <PresentationFormat>Экран (4:3)</PresentationFormat>
  <Paragraphs>83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Апекс</vt:lpstr>
      <vt:lpstr>Методика развития двигательных способностей (быстроты)</vt:lpstr>
      <vt:lpstr>Слайд 2</vt:lpstr>
      <vt:lpstr>Основные двигательные качества</vt:lpstr>
      <vt:lpstr>Слайд 4</vt:lpstr>
      <vt:lpstr>Быстрота</vt:lpstr>
      <vt:lpstr>Слайд 6</vt:lpstr>
      <vt:lpstr>Слайд 7</vt:lpstr>
      <vt:lpstr>Слайд 8</vt:lpstr>
      <vt:lpstr>Методика развития быстроты</vt:lpstr>
      <vt:lpstr>Развитию быстроты также способствуют подвижные игры, скоростно-силовые упражнения (прыжки, метание).  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ФОРМИРОВАНИЕ ИНТЕРЕСА К ДВИГАТЕЛЬНОЙ ДЕЯТЕЛЬНОСТИ 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Алексей Смирнов</cp:lastModifiedBy>
  <cp:revision>62</cp:revision>
  <dcterms:created xsi:type="dcterms:W3CDTF">2014-10-19T11:25:25Z</dcterms:created>
  <dcterms:modified xsi:type="dcterms:W3CDTF">2020-02-20T13:56:45Z</dcterms:modified>
</cp:coreProperties>
</file>