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59" r:id="rId4"/>
    <p:sldId id="260" r:id="rId5"/>
    <p:sldId id="273" r:id="rId6"/>
    <p:sldId id="257" r:id="rId7"/>
    <p:sldId id="264" r:id="rId8"/>
    <p:sldId id="263" r:id="rId9"/>
    <p:sldId id="262" r:id="rId10"/>
    <p:sldId id="265" r:id="rId11"/>
    <p:sldId id="261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37C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65" d="100"/>
          <a:sy n="65" d="100"/>
        </p:scale>
        <p:origin x="-130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8A24FA-F0C1-4120-AEDA-23310BCF4F07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D96128-3C67-4AF3-B25C-EC2AA18AB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unnam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6" y="142852"/>
            <a:ext cx="4791738" cy="2714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img-307124815_150246492505409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3571876"/>
            <a:ext cx="3906489" cy="292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" y="2571745"/>
            <a:ext cx="5857884" cy="258532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anchorCtr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2700000" scaled="0"/>
                </a:gradFill>
                <a:effectLst/>
              </a:rPr>
              <a:t>Укрепление мышц стопы 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2700000" scaled="0"/>
                </a:gradFill>
              </a:rPr>
              <a:t>и голени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2700000" scaled="0"/>
              </a:gradFill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6237312"/>
            <a:ext cx="5428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 Смирнова Елена Николаевна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xvFqjxUpZo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642918"/>
            <a:ext cx="4667250" cy="54387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86314" y="142852"/>
            <a:ext cx="4357686" cy="65556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Bahnschrift SemiLight SemiConde" pitchFamily="34" charset="0"/>
              </a:rPr>
              <a:t>«Поза дерево»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Bahnschrift SemiLight SemiConde" pitchFamily="34" charset="0"/>
              </a:rPr>
              <a:t> Поза дерево – одно из самых эффективных упражнений для ног, укрепления стоп и формирования правильного свода стопы. 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Bahnschrift SemiLight SemiConde" pitchFamily="34" charset="0"/>
              </a:rPr>
              <a:t>И.п.: нужно встать на носочки и расположить стопы параллельно друг другу, руки на поясе. Встать на пятки, подняв пальцы ног как можно выше. Удерживать ноги в таком положении сколько будет возможно, затем опуститься на всю стопу.</a:t>
            </a:r>
            <a:br>
              <a:rPr lang="ru-RU" sz="2000" b="1" dirty="0" smtClean="0">
                <a:solidFill>
                  <a:srgbClr val="FFFF00"/>
                </a:solidFill>
                <a:latin typeface="Bahnschrift SemiLight SemiConde" pitchFamily="34" charset="0"/>
              </a:rPr>
            </a:br>
            <a:r>
              <a:rPr lang="ru-RU" sz="2000" b="1" dirty="0" smtClean="0">
                <a:solidFill>
                  <a:srgbClr val="FFFF00"/>
                </a:solidFill>
                <a:latin typeface="Bahnschrift SemiLight SemiConde" pitchFamily="34" charset="0"/>
              </a:rPr>
              <a:t>Дальше следует несколько упражнений по правильной ходьбе с супинацией стопы и приведением стопы внутрь. Необходимо поставить ноги на ширине плеч, внутренней стороной кверху и ходить по коврику только на наружном крае стопы. Таким образом, нужно пройти несколько раз вдоль коврика, опираясь только на наружный край стопы.</a:t>
            </a:r>
            <a:endParaRPr lang="ru-RU" sz="2000" b="1" dirty="0">
              <a:solidFill>
                <a:srgbClr val="FFFF00"/>
              </a:solidFill>
              <a:latin typeface="Bahnschrift SemiLight SemiConde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8000">
              <a:srgbClr val="3399FF">
                <a:alpha val="33000"/>
              </a:srgbClr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artoon-camel-isolated-white-background_29190-43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071546"/>
            <a:ext cx="4950874" cy="43577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86380" y="142852"/>
            <a:ext cx="3857620" cy="606319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ln w="15875" cmpd="sng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  <a:latin typeface="Bahnschrift Condensed" pitchFamily="34" charset="0"/>
              </a:rPr>
              <a:t>КОМПЛЕКС СПЕЦИАЛЬНЫХ УПРАЖНЕНИЙ,</a:t>
            </a:r>
            <a:br>
              <a:rPr lang="ru-RU" sz="2400" b="1" dirty="0" smtClean="0">
                <a:ln w="15875" cmpd="sng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  <a:latin typeface="Bahnschrift Condensed" pitchFamily="34" charset="0"/>
              </a:rPr>
            </a:br>
            <a:r>
              <a:rPr lang="ru-RU" sz="2400" b="1" dirty="0" smtClean="0">
                <a:ln w="15875" cmpd="sng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  <a:latin typeface="Bahnschrift Condensed" pitchFamily="34" charset="0"/>
              </a:rPr>
              <a:t>НАПРАВЛЕННЫХ НА УКРЕПЛЕНИЕ МЫШЦ СТОПЫ</a:t>
            </a:r>
            <a:r>
              <a:rPr lang="ru-RU" dirty="0" smtClean="0">
                <a:ln w="15875" cmpd="sng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</a:rPr>
              <a:t/>
            </a:r>
            <a:br>
              <a:rPr lang="ru-RU" dirty="0" smtClean="0">
                <a:ln w="15875" cmpd="sng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</a:rPr>
            </a:br>
            <a:r>
              <a:rPr lang="ru-RU" dirty="0" smtClean="0">
                <a:ln w="15875" cmpd="sng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</a:rPr>
              <a:t/>
            </a:r>
            <a:br>
              <a:rPr lang="ru-RU" dirty="0" smtClean="0">
                <a:ln w="15875" cmpd="sng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</a:rPr>
            </a:br>
            <a:r>
              <a:rPr lang="ru-RU" sz="2400" dirty="0" smtClean="0">
                <a:ln w="15875" cmpd="sng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  <a:latin typeface="Bahnschrift SemiCondensed" pitchFamily="34" charset="0"/>
              </a:rPr>
              <a:t>И ГОЛЕНИ И ФОРМИРОВАНИЕ СВОДОВ СТОП</a:t>
            </a:r>
            <a:br>
              <a:rPr lang="ru-RU" sz="2400" dirty="0" smtClean="0">
                <a:ln w="15875" cmpd="sng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  <a:latin typeface="Bahnschrift SemiCondensed" pitchFamily="34" charset="0"/>
              </a:rPr>
            </a:br>
            <a:r>
              <a:rPr lang="ru-RU" sz="2800" b="1" i="1" dirty="0" smtClean="0">
                <a:solidFill>
                  <a:srgbClr val="FFFF00"/>
                </a:solidFill>
                <a:latin typeface="Bahnschrift Condensed" pitchFamily="34" charset="0"/>
              </a:rPr>
              <a:t>Комплекс «Веселый зоосад»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solidFill>
                  <a:srgbClr val="E937C7"/>
                </a:solidFill>
              </a:rPr>
              <a:t>1.</a:t>
            </a:r>
            <a:r>
              <a:rPr lang="ru-RU" sz="3600" dirty="0" smtClean="0"/>
              <a:t> </a:t>
            </a:r>
            <a:r>
              <a:rPr lang="ru-RU" sz="3600" dirty="0" smtClean="0">
                <a:ln>
                  <a:gradFill>
                    <a:gsLst>
                      <a:gs pos="0">
                        <a:srgbClr val="FFF200"/>
                      </a:gs>
                      <a:gs pos="45000">
                        <a:srgbClr val="FF7A00"/>
                      </a:gs>
                      <a:gs pos="70000">
                        <a:srgbClr val="FF0300"/>
                      </a:gs>
                      <a:gs pos="100000">
                        <a:srgbClr val="4D0808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21001">
                      <a:srgbClr val="F8B049"/>
                    </a:gs>
                    <a:gs pos="63000">
                      <a:srgbClr val="FEE7F2"/>
                    </a:gs>
                    <a:gs pos="67000">
                      <a:srgbClr val="F952A0"/>
                    </a:gs>
                    <a:gs pos="69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1"/>
                  <a:tileRect/>
                </a:gradFill>
              </a:rPr>
              <a:t>«Танцующий верблюд»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И.п. - стоя, ноги врозь, стопы параллельно, руки за спиной. Ходьба на месте с поочередным подниманием пятки (носки от пола не отрывать).</a:t>
            </a:r>
            <a:endParaRPr lang="ru-RU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isney-bratec-medvezhono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4214818"/>
            <a:ext cx="2381250" cy="2381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4414" y="1571612"/>
            <a:ext cx="7000924" cy="267765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И.п. - стоя на наружных краях стоп, руки на поясе. Ходьба на месте на наружных краях стоп. То же с продвижением вперед-назад, вправо-влево. То же, кружась на месте вправо и влево.</a:t>
            </a:r>
            <a:endParaRPr lang="ru-RU" sz="2800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91311" y="0"/>
            <a:ext cx="923531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2. «Забавный медвежонок»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isspng-groundhog-day-clip-art-cartoon-wood-works-template-download-5ad92a07e7f839.13549184152418151195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2" y="3643314"/>
            <a:ext cx="4071966" cy="30830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71472" y="1071546"/>
            <a:ext cx="8286808" cy="243143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1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2700000" scaled="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И.п. - стоя, ноги вместе, </a:t>
            </a:r>
            <a:r>
              <a:rPr lang="ru-RU" sz="2400" b="1" dirty="0" smtClean="0"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7005D4"/>
                    </a:gs>
                    <a:gs pos="100000">
                      <a:srgbClr val="8C3D91"/>
                    </a:gs>
                  </a:gsLst>
                  <a:lin ang="2700000" scaled="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руки перед грудью локтями вниз, кисти </a:t>
            </a:r>
            <a:r>
              <a:rPr lang="ru-RU" sz="2400" b="1" dirty="0" smtClean="0"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2700000" scaled="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направлены </a:t>
            </a:r>
            <a:r>
              <a:rPr lang="ru-RU" sz="2400" b="1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2700000" scaled="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пальцами в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низ.</a:t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400" b="1" dirty="0" smtClean="0"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2700000" scaled="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1-2 - п</a:t>
            </a:r>
            <a:r>
              <a:rPr lang="ru-RU" sz="2400" b="1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2700000" scaled="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олуприсед </a:t>
            </a:r>
            <a:r>
              <a:rPr lang="ru-RU" sz="2400" b="1" dirty="0" smtClean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2700000" scaled="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на носках, улыбнуться; 3-4 - и.п.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214290"/>
            <a:ext cx="7225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3. «Смеющийся сурок»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1ec88db3503753e11757f64bcf05a4.jpg"/>
          <p:cNvPicPr>
            <a:picLocks noChangeAspect="1"/>
          </p:cNvPicPr>
          <p:nvPr/>
        </p:nvPicPr>
        <p:blipFill>
          <a:blip r:embed="rId2" cstate="print">
            <a:lum bright="-11000"/>
          </a:blip>
          <a:stretch>
            <a:fillRect/>
          </a:stretch>
        </p:blipFill>
        <p:spPr>
          <a:xfrm>
            <a:off x="428596" y="1357298"/>
            <a:ext cx="4071934" cy="52415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4786314" y="1285860"/>
            <a:ext cx="3929090" cy="4585871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И.п. - сидя на пятках, руки в упоре впереди.</a:t>
            </a:r>
            <a:br>
              <a:rPr lang="ru-RU" sz="32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32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sz="32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32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1-2 - выпрямить ноги, упор стоя, согнувшись; 3-4 - и.п.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214290"/>
            <a:ext cx="84417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4. «Тигренок потягивается»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gic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840482"/>
            <a:ext cx="4357686" cy="60175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0" y="1071546"/>
            <a:ext cx="428624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  <a:t>И.п. - сидя по-турецки (согнув ноги коленями в стороны, стопы крест-накрест, наружные края стоп одинаково ровно опираются об пол), руки -произвольно.</a:t>
            </a:r>
            <a:br>
              <a:rPr lang="ru-RU" sz="24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</a:br>
            <a:r>
              <a:rPr lang="ru-RU" sz="24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  <a:t/>
            </a:r>
            <a:br>
              <a:rPr lang="ru-RU" sz="24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</a:br>
            <a:r>
              <a:rPr lang="ru-RU" sz="24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  <a:t>1-2 - встать; 3-4 - стойка: ноги скрещены, опираются на наружные края стоп; 5-6 - сесть; 7-8 - вернуться в и.п., сохраняя при этом правильную осанку.</a:t>
            </a:r>
            <a:endParaRPr lang="ru-RU" sz="2400" b="1" dirty="0">
              <a:ln>
                <a:solidFill>
                  <a:schemeClr val="accent1">
                    <a:lumMod val="50000"/>
                  </a:schemeClr>
                </a:solidFill>
              </a:ln>
              <a:blipFill>
                <a:blip r:embed="rId3"/>
                <a:tile tx="0" ty="0" sx="100000" sy="100000" flip="none" algn="tl"/>
              </a:blip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5" y="142852"/>
            <a:ext cx="84800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5. «Обезьянки-непоседы»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zayc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2214553"/>
            <a:ext cx="9144000" cy="46434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2844" y="1500174"/>
            <a:ext cx="914406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gradFill>
                  <a:gsLst>
                    <a:gs pos="0">
                      <a:srgbClr val="3399FF"/>
                    </a:gs>
                    <a:gs pos="16000">
                      <a:srgbClr val="00CCCC"/>
                    </a:gs>
                    <a:gs pos="47000">
                      <a:srgbClr val="9999FF"/>
                    </a:gs>
                    <a:gs pos="60001">
                      <a:srgbClr val="2E6792"/>
                    </a:gs>
                    <a:gs pos="71001">
                      <a:srgbClr val="3333CC"/>
                    </a:gs>
                    <a:gs pos="81000">
                      <a:srgbClr val="1170FF"/>
                    </a:gs>
                    <a:gs pos="100000">
                      <a:srgbClr val="006699"/>
                    </a:gs>
                  </a:gsLst>
                  <a:lin ang="2700000" scaled="0"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И.п. - стоя, ноги вместе, руки на поясе. 1-16 - подскоки на носках (пятки вместе).</a:t>
            </a:r>
            <a:br>
              <a:rPr lang="ru-RU" sz="3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gradFill>
                  <a:gsLst>
                    <a:gs pos="0">
                      <a:srgbClr val="3399FF"/>
                    </a:gs>
                    <a:gs pos="16000">
                      <a:srgbClr val="00CCCC"/>
                    </a:gs>
                    <a:gs pos="47000">
                      <a:srgbClr val="9999FF"/>
                    </a:gs>
                    <a:gs pos="60001">
                      <a:srgbClr val="2E6792"/>
                    </a:gs>
                    <a:gs pos="71001">
                      <a:srgbClr val="3333CC"/>
                    </a:gs>
                    <a:gs pos="81000">
                      <a:srgbClr val="1170FF"/>
                    </a:gs>
                    <a:gs pos="100000">
                      <a:srgbClr val="006699"/>
                    </a:gs>
                  </a:gsLst>
                  <a:lin ang="2700000" scaled="0"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sz="32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gradFill>
                <a:gsLst>
                  <a:gs pos="0">
                    <a:srgbClr val="3399FF"/>
                  </a:gs>
                  <a:gs pos="16000">
                    <a:srgbClr val="00CCCC"/>
                  </a:gs>
                  <a:gs pos="47000">
                    <a:srgbClr val="9999FF"/>
                  </a:gs>
                  <a:gs pos="60001">
                    <a:srgbClr val="2E6792"/>
                  </a:gs>
                  <a:gs pos="71001">
                    <a:srgbClr val="3333CC"/>
                  </a:gs>
                  <a:gs pos="81000">
                    <a:srgbClr val="1170FF"/>
                  </a:gs>
                  <a:gs pos="100000">
                    <a:srgbClr val="006699"/>
                  </a:gs>
                </a:gsLst>
                <a:lin ang="2700000" scaled="0"/>
              </a:gra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6. «Резвые зайчата»</a:t>
            </a:r>
            <a:b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90111e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7215" y="785794"/>
            <a:ext cx="1296785" cy="1392382"/>
          </a:xfrm>
          <a:prstGeom prst="rect">
            <a:avLst/>
          </a:prstGeom>
        </p:spPr>
      </p:pic>
      <p:pic>
        <p:nvPicPr>
          <p:cNvPr id="3" name="Рисунок 2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4857760"/>
            <a:ext cx="1142976" cy="17145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14414" y="714357"/>
            <a:ext cx="792958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И.п. - сидя, согнув ноги, руки в упоре сзади, мяч под стопами.</a:t>
            </a:r>
            <a:br>
              <a:rPr lang="ru-RU" b="1" dirty="0" smtClean="0"/>
            </a:br>
            <a:r>
              <a:rPr lang="ru-RU" b="1" dirty="0" smtClean="0"/>
              <a:t>Катать мяч вперед-назад двумя стопами вместе и поочередно.</a:t>
            </a:r>
            <a:br>
              <a:rPr lang="ru-RU" b="1" dirty="0" smtClean="0"/>
            </a:br>
            <a:r>
              <a:rPr lang="ru-RU" b="1" dirty="0" smtClean="0"/>
              <a:t>И.п. - то же.</a:t>
            </a:r>
            <a:br>
              <a:rPr lang="ru-RU" b="1" dirty="0" smtClean="0"/>
            </a:br>
            <a:r>
              <a:rPr lang="ru-RU" b="1" dirty="0" smtClean="0"/>
              <a:t>Катать мяч вправо-влево двумя стопами вместе и поочередно.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Круговыми движениями двух стоп вместе и поочередно вращать мяч вправо и влево.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И.п. - лежа на спине, руки вдоль тела, мяч между лодыжками.</a:t>
            </a:r>
            <a:br>
              <a:rPr lang="ru-RU" b="1" dirty="0" smtClean="0"/>
            </a:br>
            <a:r>
              <a:rPr lang="ru-RU" b="1" dirty="0" smtClean="0"/>
              <a:t>1-2 - ногами поднять мяч и удерживать его стопами; 3-4 - и.п.</a:t>
            </a:r>
            <a:br>
              <a:rPr lang="ru-RU" b="1" dirty="0" smtClean="0"/>
            </a:br>
            <a:r>
              <a:rPr lang="ru-RU" b="1" dirty="0" smtClean="0"/>
              <a:t>И.п. -то же.</a:t>
            </a:r>
            <a:br>
              <a:rPr lang="ru-RU" b="1" dirty="0" smtClean="0"/>
            </a:br>
            <a:r>
              <a:rPr lang="ru-RU" b="1" dirty="0" smtClean="0"/>
              <a:t>1-2 - ногами поднять мяч и удерживать его стопами; 3-6 - движения ми стоп поворачивать мяч вправо-влево; 7-8 - и.п.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И.п. - сидя, ноги врозь, мяч лежит на полу у носка правой ноги с</a:t>
            </a:r>
            <a:br>
              <a:rPr lang="ru-RU" b="1" dirty="0" smtClean="0"/>
            </a:br>
            <a:r>
              <a:rPr lang="ru-RU" b="1" dirty="0" smtClean="0"/>
              <a:t>внутренней стороны.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Движением носка одной стопы перекатить мяч к другой стопе, и наоборот.</a:t>
            </a:r>
            <a:br>
              <a:rPr lang="ru-RU" b="1" dirty="0" smtClean="0"/>
            </a:br>
            <a:r>
              <a:rPr lang="ru-RU" b="1" dirty="0" smtClean="0"/>
              <a:t>Примечание. Рекомендуется использовать резиновые мячи диаметром 8-12 см.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142852"/>
            <a:ext cx="878687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Комплекс с мячом</a:t>
            </a: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_29937-14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85776"/>
            <a:ext cx="9286876" cy="71437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21014801">
            <a:off x="88744" y="1331771"/>
            <a:ext cx="828221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9050">
                  <a:solidFill>
                    <a:srgbClr val="002060"/>
                  </a:solidFill>
                  <a:prstDash val="solid"/>
                </a:ln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0"/>
                  <a:tileRect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Пусть все детки будут здоровы!</a:t>
            </a:r>
            <a:endParaRPr lang="ru-RU" sz="5400" b="1" dirty="0">
              <a:ln w="19050">
                <a:solidFill>
                  <a:srgbClr val="002060"/>
                </a:solidFill>
                <a:prstDash val="solid"/>
              </a:ln>
              <a:gradFill flip="none" rotWithShape="1">
                <a:gsLst>
                  <a:gs pos="0">
                    <a:srgbClr val="000000"/>
                  </a:gs>
                  <a:gs pos="20000">
                    <a:srgbClr val="000040"/>
                  </a:gs>
                  <a:gs pos="50000">
                    <a:srgbClr val="400040"/>
                  </a:gs>
                  <a:gs pos="75000">
                    <a:srgbClr val="8F0040"/>
                  </a:gs>
                  <a:gs pos="89999">
                    <a:srgbClr val="F27300"/>
                  </a:gs>
                  <a:gs pos="100000">
                    <a:srgbClr val="FFBF00"/>
                  </a:gs>
                </a:gsLst>
                <a:lin ang="16200000" scaled="0"/>
                <a:tileRect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643578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38100"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просмотр!</a:t>
            </a:r>
            <a:endParaRPr lang="ru-RU" sz="5400" b="1" spc="50" dirty="0">
              <a:ln w="38100">
                <a:solidFill>
                  <a:schemeClr val="tx1"/>
                </a:solidFill>
              </a:ln>
              <a:gradFill flip="none" rotWithShape="1"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im_min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0"/>
            <a:ext cx="5715040" cy="408057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" y="3929066"/>
            <a:ext cx="9001155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Уже давно сказано: </a:t>
            </a:r>
          </a:p>
          <a:p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Стопы – это фундамент нашего тела</a:t>
            </a:r>
          </a:p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 descr="b9a466867e27fe3487645805c4624b7b456867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12" y="1285860"/>
            <a:ext cx="2714620" cy="3429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nqbiC0NATLQ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71487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57620" y="642918"/>
            <a:ext cx="4857784" cy="403187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bg1"/>
                </a:solidFill>
              </a:rPr>
              <a:t>Для правильного выполнения ходьбы,</a:t>
            </a:r>
          </a:p>
          <a:p>
            <a:r>
              <a:rPr lang="ru-RU" sz="3200" b="1" i="1" dirty="0" smtClean="0">
                <a:solidFill>
                  <a:schemeClr val="bg1"/>
                </a:solidFill>
              </a:rPr>
              <a:t> бега, прыжков, </a:t>
            </a:r>
          </a:p>
          <a:p>
            <a:r>
              <a:rPr lang="ru-RU" sz="3200" b="1" i="1" dirty="0" smtClean="0">
                <a:solidFill>
                  <a:schemeClr val="bg1"/>
                </a:solidFill>
              </a:rPr>
              <a:t>необходимо укреплять мышцы, обеспечивающие подошвенное сгибание стопы. </a:t>
            </a:r>
            <a:endParaRPr lang="ru-RU" sz="32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fndEe62Sq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40480"/>
            <a:ext cx="9144000" cy="30175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8596" y="357166"/>
            <a:ext cx="8501122" cy="267765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Чтобы формировалась правильная походка, необходимо не только носить обувь с ортопедической стелькой, но и в точности подходящую по размеру. </a:t>
            </a:r>
          </a:p>
          <a:p>
            <a:r>
              <a:rPr lang="ru-RU" sz="2400" b="1" dirty="0" smtClean="0"/>
              <a:t>Прежде чем приступать к сложным видам гимнастики, необходимо начинать с более простых из них. Так мышцы стопы постепенно разогреются, и не будет травм.</a:t>
            </a:r>
            <a:br>
              <a:rPr lang="ru-RU" sz="2400" b="1" dirty="0" smtClean="0"/>
            </a:br>
            <a:endParaRPr lang="ru-RU" sz="2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338"/>
            <a:ext cx="9144000" cy="735811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jcc0WEYoE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unnamed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000480"/>
            <a:ext cx="5080036" cy="28575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42853"/>
            <a:ext cx="521494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Упражнения для профилактики плоскостопия для дошкольников, по сути те же, что и для взрослых. Выбирая комплекс упражнений для профилактики плоскостопия у детей, стоит ориентироваться на возраст и на уровень их физической подготовки.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Комплекс упражнений для профилактики плоскостопия может включать такие упражнения: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Сидя на стульчике выполнить следующие упражнения для профилактики плоскостопия для дошкольников — выпрямить по очереди каждую ногу и выполнить по 5 — 10 сгибаний каждой ногой, затем около 10-ти раз поделать вращения каждой стопой;</a:t>
            </a:r>
          </a:p>
          <a:p>
            <a:endParaRPr lang="ru-RU" dirty="0"/>
          </a:p>
        </p:txBody>
      </p:sp>
      <p:pic>
        <p:nvPicPr>
          <p:cNvPr id="5" name="Рисунок 4" descr="240_F_99713164_oIFSvu4jJLInD98qvnNltMLtmOlHw0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1071546"/>
            <a:ext cx="4000496" cy="28575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unnamed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42918"/>
            <a:ext cx="4214810" cy="41434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6248" y="0"/>
            <a:ext cx="4857752" cy="563231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2000" b="1" dirty="0" smtClean="0"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ahnschrift" pitchFamily="34" charset="0"/>
              </a:rPr>
              <a:t>В комплекс упражнений для профилактики плоскостопия у дошкольников можно добавить творчества — </a:t>
            </a:r>
          </a:p>
          <a:p>
            <a:r>
              <a:rPr lang="ru-RU" sz="2000" b="1" dirty="0" smtClean="0"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ahnschrift" pitchFamily="34" charset="0"/>
              </a:rPr>
              <a:t>зажать в стопе карандаш и рисовать на листе бумаги, </a:t>
            </a:r>
          </a:p>
          <a:p>
            <a:r>
              <a:rPr lang="ru-RU" sz="2000" b="1" dirty="0" smtClean="0"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ahnschrift" pitchFamily="34" charset="0"/>
              </a:rPr>
              <a:t>расположенном на полу.</a:t>
            </a:r>
          </a:p>
          <a:p>
            <a:endParaRPr lang="ru-RU" sz="2000" b="1" dirty="0" smtClean="0">
              <a:gradFill>
                <a:gsLst>
                  <a:gs pos="0">
                    <a:schemeClr val="tx2">
                      <a:lumMod val="75000"/>
                    </a:schemeClr>
                  </a:gs>
                  <a:gs pos="20000">
                    <a:srgbClr val="000040"/>
                  </a:gs>
                  <a:gs pos="50000">
                    <a:srgbClr val="400040"/>
                  </a:gs>
                  <a:gs pos="75000">
                    <a:srgbClr val="8F0040"/>
                  </a:gs>
                  <a:gs pos="89999">
                    <a:srgbClr val="F27300"/>
                  </a:gs>
                  <a:gs pos="100000">
                    <a:srgbClr val="FFBF00"/>
                  </a:gs>
                </a:gsLst>
                <a:lin ang="5400000" scaled="0"/>
              </a:gra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Bahnschrift" pitchFamily="34" charset="0"/>
            </a:endParaRPr>
          </a:p>
          <a:p>
            <a:r>
              <a:rPr lang="ru-RU" sz="2000" b="1" dirty="0" smtClean="0"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ahnschrift" pitchFamily="34" charset="0"/>
              </a:rPr>
              <a:t>Комплекс упражнений для профилактики плоскостопия можно выполнять в любых комбинациях и в любое время дня.</a:t>
            </a:r>
          </a:p>
          <a:p>
            <a:endParaRPr lang="ru-RU" sz="2000" b="1" dirty="0" smtClean="0">
              <a:gradFill>
                <a:gsLst>
                  <a:gs pos="0">
                    <a:schemeClr val="tx2">
                      <a:lumMod val="75000"/>
                    </a:schemeClr>
                  </a:gs>
                  <a:gs pos="20000">
                    <a:srgbClr val="000040"/>
                  </a:gs>
                  <a:gs pos="50000">
                    <a:srgbClr val="400040"/>
                  </a:gs>
                  <a:gs pos="75000">
                    <a:srgbClr val="8F0040"/>
                  </a:gs>
                  <a:gs pos="89999">
                    <a:srgbClr val="F27300"/>
                  </a:gs>
                  <a:gs pos="100000">
                    <a:srgbClr val="FFBF00"/>
                  </a:gs>
                </a:gsLst>
                <a:lin ang="5400000" scaled="0"/>
              </a:gra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Bahnschrift" pitchFamily="34" charset="0"/>
            </a:endParaRPr>
          </a:p>
          <a:p>
            <a:r>
              <a:rPr lang="ru-RU" sz="2000" b="1" dirty="0" smtClean="0"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ahnschrift" pitchFamily="34" charset="0"/>
              </a:rPr>
              <a:t>Для того, чтобы хорошие результаты давала профилактика плоскостопия у детей дошкольного возраста, упражнения нужно выполнять регулярно</a:t>
            </a:r>
            <a:endParaRPr lang="ru-RU" sz="2000" b="1" dirty="0">
              <a:gradFill>
                <a:gsLst>
                  <a:gs pos="0">
                    <a:schemeClr val="tx2">
                      <a:lumMod val="75000"/>
                    </a:schemeClr>
                  </a:gs>
                  <a:gs pos="20000">
                    <a:srgbClr val="000040"/>
                  </a:gs>
                  <a:gs pos="50000">
                    <a:srgbClr val="400040"/>
                  </a:gs>
                  <a:gs pos="75000">
                    <a:srgbClr val="8F0040"/>
                  </a:gs>
                  <a:gs pos="89999">
                    <a:srgbClr val="F27300"/>
                  </a:gs>
                  <a:gs pos="100000">
                    <a:srgbClr val="FFBF00"/>
                  </a:gs>
                </a:gsLst>
                <a:lin ang="5400000" scaled="0"/>
              </a:gra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Bahnschrift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274</Words>
  <Application>Microsoft Office PowerPoint</Application>
  <PresentationFormat>Экран (4:3)</PresentationFormat>
  <Paragraphs>38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Алексей Смирнов</cp:lastModifiedBy>
  <cp:revision>23</cp:revision>
  <dcterms:created xsi:type="dcterms:W3CDTF">2020-04-22T05:43:11Z</dcterms:created>
  <dcterms:modified xsi:type="dcterms:W3CDTF">2020-07-02T15:26:02Z</dcterms:modified>
</cp:coreProperties>
</file>