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59" r:id="rId13"/>
    <p:sldId id="260" r:id="rId14"/>
    <p:sldId id="261" r:id="rId15"/>
    <p:sldId id="296" r:id="rId16"/>
    <p:sldId id="297" r:id="rId17"/>
    <p:sldId id="306" r:id="rId18"/>
    <p:sldId id="282" r:id="rId19"/>
    <p:sldId id="295" r:id="rId20"/>
    <p:sldId id="305" r:id="rId21"/>
    <p:sldId id="29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66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55D1-5286-4E98-8CFC-579B1AEBFC76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3AACF-0CEA-4DBE-ADE9-AD7C4E073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55D1-5286-4E98-8CFC-579B1AEBFC76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3AACF-0CEA-4DBE-ADE9-AD7C4E073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55D1-5286-4E98-8CFC-579B1AEBFC76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3AACF-0CEA-4DBE-ADE9-AD7C4E073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55D1-5286-4E98-8CFC-579B1AEBFC76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3AACF-0CEA-4DBE-ADE9-AD7C4E073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55D1-5286-4E98-8CFC-579B1AEBFC76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3AACF-0CEA-4DBE-ADE9-AD7C4E073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55D1-5286-4E98-8CFC-579B1AEBFC76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3AACF-0CEA-4DBE-ADE9-AD7C4E073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55D1-5286-4E98-8CFC-579B1AEBFC76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3AACF-0CEA-4DBE-ADE9-AD7C4E073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55D1-5286-4E98-8CFC-579B1AEBFC76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3AACF-0CEA-4DBE-ADE9-AD7C4E073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55D1-5286-4E98-8CFC-579B1AEBFC76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3AACF-0CEA-4DBE-ADE9-AD7C4E073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55D1-5286-4E98-8CFC-579B1AEBFC76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3AACF-0CEA-4DBE-ADE9-AD7C4E073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255D1-5286-4E98-8CFC-579B1AEBFC76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D3AACF-0CEA-4DBE-ADE9-AD7C4E073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255D1-5286-4E98-8CFC-579B1AEBFC76}" type="datetimeFigureOut">
              <a:rPr lang="ru-RU" smtClean="0"/>
              <a:pPr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3AACF-0CEA-4DBE-ADE9-AD7C4E0733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turgenyev.narod.ru/foto/mama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 descr="K:\тургенев\порт. Репин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929190" y="1000108"/>
            <a:ext cx="4000528" cy="535785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57158" y="2071677"/>
            <a:ext cx="464347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bg2">
                    <a:lumMod val="10000"/>
                  </a:schemeClr>
                </a:solidFill>
              </a:rPr>
              <a:t>Детские впечатления И.С.Тургенева. Спасское-Лутовиново </a:t>
            </a:r>
            <a:endParaRPr lang="ru-RU" sz="36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в </a:t>
            </a:r>
            <a:r>
              <a:rPr lang="ru-RU" sz="3600" b="1" dirty="0">
                <a:solidFill>
                  <a:schemeClr val="bg2">
                    <a:lumMod val="10000"/>
                  </a:schemeClr>
                </a:solidFill>
              </a:rPr>
              <a:t>творческой биографии писателя</a:t>
            </a:r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pPr algn="ctr"/>
            <a:endParaRPr lang="ru-RU" b="1" dirty="0" smtClean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"/>
            <a:ext cx="47148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72198" y="2071678"/>
            <a:ext cx="1857388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929322" y="5429264"/>
            <a:ext cx="2203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i="1" dirty="0" smtClean="0"/>
              <a:t>Тургеневский дуб.</a:t>
            </a:r>
            <a:endParaRPr lang="ru-RU" sz="20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857232"/>
            <a:ext cx="9143999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 descr="gerb.jpg"/>
          <p:cNvPicPr>
            <a:picLocks noChangeAspect="1"/>
          </p:cNvPicPr>
          <p:nvPr/>
        </p:nvPicPr>
        <p:blipFill>
          <a:blip r:embed="rId3" cstate="email"/>
          <a:srcRect t="3496" r="4838"/>
          <a:stretch>
            <a:fillRect/>
          </a:stretch>
        </p:blipFill>
        <p:spPr>
          <a:xfrm>
            <a:off x="4786314" y="1071546"/>
            <a:ext cx="3929090" cy="507209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903881" y="2348880"/>
            <a:ext cx="297325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Герб  дворян </a:t>
            </a:r>
            <a:endParaRPr lang="ru-RU" sz="36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r>
              <a:rPr lang="ru-RU" sz="3600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sz="3600" b="1" dirty="0" err="1" smtClean="0">
                <a:solidFill>
                  <a:schemeClr val="bg2">
                    <a:lumMod val="10000"/>
                  </a:schemeClr>
                </a:solidFill>
              </a:rPr>
              <a:t>Лутовиновых</a:t>
            </a:r>
            <a:endParaRPr lang="ru-RU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07504" y="1412776"/>
            <a:ext cx="433114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chemeClr val="bg2">
                    <a:lumMod val="10000"/>
                  </a:schemeClr>
                </a:solidFill>
              </a:rPr>
              <a:t>Лутовиновы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жили широко и размашисто, ни в чём себе 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не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отказывая, ничем 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не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ограничивая властолюбивых и безудержных своих натур. 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Эти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черты </a:t>
            </a:r>
            <a:r>
              <a:rPr lang="ru-RU" sz="2400" b="1" dirty="0" err="1">
                <a:solidFill>
                  <a:schemeClr val="bg2">
                    <a:lumMod val="10000"/>
                  </a:schemeClr>
                </a:solidFill>
              </a:rPr>
              <a:t>лутовиновского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 характера унаследовала и мать писателя, Варвара Петровна. </a:t>
            </a:r>
          </a:p>
        </p:txBody>
      </p:sp>
      <p:pic>
        <p:nvPicPr>
          <p:cNvPr id="5" name="Picture 5" descr="Картинка 1 из 1113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643438" y="1071546"/>
            <a:ext cx="4295775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 descr="otec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85720" y="928670"/>
            <a:ext cx="4286312" cy="5572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857752" y="1196752"/>
            <a:ext cx="407196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Отец, Сергей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Николаевич,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принадлежал к славному 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в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российских летописях роду Тургеневых, выраставшему 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из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татарского корня. 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Сергей Николаевич участвовал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в Бородинском сражении, где был ранен и 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</a:rPr>
              <a:t>за 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</a:rPr>
              <a:t>храбрость награждён Георгиевским крестом.</a:t>
            </a:r>
          </a:p>
          <a:p>
            <a:endParaRPr lang="ru-RU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500034" y="1214422"/>
            <a:ext cx="800105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В детские годы Тургенев учился дома и в московских пансионах. Ему легко давались иностранные языки. Но в отличие от многих дворянских домов в семье Тургеневых хорошо говорили и писали по-русски.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14282" y="1071546"/>
            <a:ext cx="857256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1827 году вся   семья переехала в Москву. В 1833 г. Иван Сергеевич поступил в Московский университет. 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1838 году Тургенев отправился «доучиваться в Берлин», как писал позднее.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 descr="Р›СѓС‚_РїСЂСѓРґ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928662" y="357166"/>
            <a:ext cx="7358114" cy="5429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285852" y="5786453"/>
            <a:ext cx="69294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Здесь же </a:t>
            </a:r>
            <a:r>
              <a:rPr lang="ru-RU" b="1" dirty="0" smtClean="0"/>
              <a:t>И.С.Тургенев, </a:t>
            </a:r>
            <a:r>
              <a:rPr lang="ru-RU" b="1" dirty="0"/>
              <a:t>в окружающих его лесах и  лугах</a:t>
            </a:r>
            <a:r>
              <a:rPr lang="ru-RU" b="1" dirty="0" smtClean="0"/>
              <a:t>,</a:t>
            </a:r>
          </a:p>
          <a:p>
            <a:pPr algn="ctr"/>
            <a:r>
              <a:rPr lang="ru-RU" b="1" dirty="0" smtClean="0"/>
              <a:t> </a:t>
            </a:r>
            <a:r>
              <a:rPr lang="ru-RU" b="1" dirty="0"/>
              <a:t>учился любить простую русскую природу.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929322" y="2000240"/>
            <a:ext cx="307183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поместье царил деспотичный, жестокий произвол его суровой хозяйки, беспощадной со своими крепостными. Именно здесь, добрый и мягкий от природы, Иван Сергеевич научился ненавидеть крепостничество и после смерти матери многих её слуг отпустил на волю. </a:t>
            </a: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282" y="1428736"/>
            <a:ext cx="5643602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642910" y="1214422"/>
            <a:ext cx="835824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Аннибалова клятва</a:t>
            </a:r>
          </a:p>
          <a:p>
            <a:r>
              <a:rPr lang="ru-RU" sz="2000" b="1" dirty="0" smtClean="0"/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«Я не мог дышать одним воздухом, оставаться рядом с тем, что я возненавидел... В моих глазах враг этот имел определённый образ, носил известное имя: враг этот был — крепостное право. Под этим именем я собрал и сосредоточил всё, против чего я решил бороться до конца — с чем я поклялся никогда не примеряться... Это была моя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Аннибаловская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клятва».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Содержимое 3" descr="12let.jpg"/>
          <p:cNvPicPr>
            <a:picLocks noChangeAspect="1"/>
          </p:cNvPicPr>
          <p:nvPr/>
        </p:nvPicPr>
        <p:blipFill>
          <a:blip r:embed="rId3" cstate="email"/>
          <a:srcRect l="2778" t="6666" r="4167" b="4445"/>
          <a:stretch>
            <a:fillRect/>
          </a:stretch>
        </p:blipFill>
        <p:spPr>
          <a:xfrm>
            <a:off x="357158" y="928670"/>
            <a:ext cx="4143404" cy="49292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716016" y="1340768"/>
            <a:ext cx="428514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bg2">
                    <a:lumMod val="10000"/>
                  </a:schemeClr>
                </a:solidFill>
              </a:rPr>
              <a:t>Иван Сергеевич Тургенев родился </a:t>
            </a:r>
            <a:endParaRPr lang="ru-RU" sz="40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</a:rPr>
              <a:t>28 октября</a:t>
            </a:r>
            <a:r>
              <a:rPr lang="en-US" sz="4000" b="1" dirty="0" smtClean="0">
                <a:solidFill>
                  <a:schemeClr val="bg2">
                    <a:lumMod val="10000"/>
                  </a:schemeClr>
                </a:solidFill>
              </a:rPr>
              <a:t> (9</a:t>
            </a:r>
            <a:r>
              <a:rPr lang="ru-RU" sz="4000" b="1" dirty="0" smtClean="0">
                <a:solidFill>
                  <a:schemeClr val="bg2">
                    <a:lumMod val="10000"/>
                  </a:schemeClr>
                </a:solidFill>
              </a:rPr>
              <a:t>ноября) 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</a:rPr>
              <a:t>1818 года в Орле в культурной дворянской семье.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642910" y="1214422"/>
            <a:ext cx="83582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Екатерина\Pictures\46653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285720" y="214290"/>
            <a:ext cx="5081587" cy="635793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143636" y="1428736"/>
            <a:ext cx="2370329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Рассказ</a:t>
            </a:r>
            <a:endParaRPr lang="en-US" sz="4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Муму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039117" y="1412776"/>
            <a:ext cx="7488832" cy="4642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Текст 8"/>
          <p:cNvSpPr>
            <a:spLocks noGrp="1"/>
          </p:cNvSpPr>
          <p:nvPr>
            <p:ph type="body" sz="half" idx="4294967295"/>
          </p:nvPr>
        </p:nvSpPr>
        <p:spPr>
          <a:xfrm>
            <a:off x="0" y="857250"/>
            <a:ext cx="8501063" cy="85725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Музей И.С.Тургенева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Содержимое 3" descr="1249588519_f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642910" y="0"/>
            <a:ext cx="7786742" cy="5715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428728" y="5643577"/>
            <a:ext cx="67866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Детские годы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будущий писатель провёл </a:t>
            </a:r>
          </a:p>
          <a:p>
            <a:pPr algn="ctr"/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в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богатой  материнской усадьбе Спасское-Лутовиново </a:t>
            </a:r>
            <a:endParaRPr lang="ru-RU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 algn="ctr"/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</a:rPr>
              <a:t>Мценского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уезда Орловской губернии.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857232"/>
            <a:ext cx="9144000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00034" y="214290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bg1">
                    <a:lumMod val="85000"/>
                  </a:schemeClr>
                </a:solidFill>
              </a:rPr>
              <a:t>Храм </a:t>
            </a:r>
            <a:r>
              <a:rPr lang="ru-RU" b="1" i="1" dirty="0">
                <a:solidFill>
                  <a:schemeClr val="bg1">
                    <a:lumMod val="85000"/>
                  </a:schemeClr>
                </a:solidFill>
              </a:rPr>
              <a:t>Спаса Преображения Господня, </a:t>
            </a:r>
            <a:endParaRPr lang="ru-RU" b="1" i="1" dirty="0" smtClean="0">
              <a:solidFill>
                <a:schemeClr val="bg1">
                  <a:lumMod val="85000"/>
                </a:schemeClr>
              </a:solidFill>
            </a:endParaRPr>
          </a:p>
          <a:p>
            <a:pPr algn="ctr"/>
            <a:r>
              <a:rPr lang="ru-RU" b="1" i="1" dirty="0" smtClean="0">
                <a:solidFill>
                  <a:schemeClr val="bg1">
                    <a:lumMod val="85000"/>
                  </a:schemeClr>
                </a:solidFill>
              </a:rPr>
              <a:t>выстроенный </a:t>
            </a:r>
            <a:r>
              <a:rPr lang="ru-RU" b="1" i="1" dirty="0">
                <a:solidFill>
                  <a:schemeClr val="bg1">
                    <a:lumMod val="85000"/>
                  </a:schemeClr>
                </a:solidFill>
              </a:rPr>
              <a:t>в 1809 г. на средства деда И.С.Тургенева – </a:t>
            </a:r>
            <a:r>
              <a:rPr lang="ru-RU" b="1" i="1" dirty="0" err="1">
                <a:solidFill>
                  <a:schemeClr val="bg1">
                    <a:lumMod val="85000"/>
                  </a:schemeClr>
                </a:solidFill>
              </a:rPr>
              <a:t>И.И.Лутовинова</a:t>
            </a:r>
            <a:endParaRPr lang="ru-RU" b="1" i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785794"/>
            <a:ext cx="9144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14282" y="142852"/>
            <a:ext cx="87154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bg1">
                    <a:lumMod val="85000"/>
                  </a:schemeClr>
                </a:solidFill>
              </a:rPr>
              <a:t>В </a:t>
            </a:r>
            <a:r>
              <a:rPr lang="ru-RU" sz="2000" b="1" i="1" dirty="0">
                <a:solidFill>
                  <a:schemeClr val="bg1">
                    <a:lumMod val="85000"/>
                  </a:schemeClr>
                </a:solidFill>
              </a:rPr>
              <a:t>начале XIX века над фамильным склепом была сооружена часовня.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857232"/>
            <a:ext cx="9144000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0" y="142853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bg1">
                    <a:lumMod val="85000"/>
                  </a:schemeClr>
                </a:solidFill>
              </a:rPr>
              <a:t>Богадельня</a:t>
            </a:r>
            <a:r>
              <a:rPr lang="ru-RU" sz="2000" b="1" i="1" dirty="0">
                <a:solidFill>
                  <a:schemeClr val="bg1">
                    <a:lumMod val="85000"/>
                  </a:schemeClr>
                </a:solidFill>
              </a:rPr>
              <a:t>, возведённая на средства И.С.Тургенева и Н.С.Тургенева в 1872 г.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785794"/>
            <a:ext cx="914400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214282" y="214290"/>
            <a:ext cx="8001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bg1">
                    <a:lumMod val="85000"/>
                  </a:schemeClr>
                </a:solidFill>
              </a:rPr>
              <a:t>Конюшня и каретный сарай.</a:t>
            </a:r>
            <a:endParaRPr lang="ru-RU" sz="2000" b="1" i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857232"/>
            <a:ext cx="9144000" cy="5643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42844" y="142852"/>
            <a:ext cx="87154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chemeClr val="bg1">
                    <a:lumMod val="85000"/>
                  </a:schemeClr>
                </a:solidFill>
              </a:rPr>
              <a:t>В одноэтажном </a:t>
            </a:r>
            <a:r>
              <a:rPr lang="ru-RU" sz="2000" b="1" i="1" dirty="0" smtClean="0">
                <a:solidFill>
                  <a:schemeClr val="bg1">
                    <a:lumMod val="85000"/>
                  </a:schemeClr>
                </a:solidFill>
              </a:rPr>
              <a:t>флигеле </a:t>
            </a:r>
            <a:r>
              <a:rPr lang="ru-RU" sz="2000" b="1" i="1" dirty="0">
                <a:solidFill>
                  <a:schemeClr val="bg1">
                    <a:lumMod val="85000"/>
                  </a:schemeClr>
                </a:solidFill>
              </a:rPr>
              <a:t>Иван Сергеевич жил в период ссылки в 1852-1853 гг.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571500"/>
            <a:ext cx="9144000" cy="6000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315</Words>
  <Application>Microsoft Office PowerPoint</Application>
  <PresentationFormat>Экран (4:3)</PresentationFormat>
  <Paragraphs>36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Денис</dc:creator>
  <cp:lastModifiedBy>XXXXX</cp:lastModifiedBy>
  <cp:revision>51</cp:revision>
  <dcterms:created xsi:type="dcterms:W3CDTF">2011-11-06T14:15:00Z</dcterms:created>
  <dcterms:modified xsi:type="dcterms:W3CDTF">2021-03-02T03:07:08Z</dcterms:modified>
</cp:coreProperties>
</file>