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22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B0DEC-88F6-40DC-BF8E-FE0AEAFE8B89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4426A-C26B-4512-B5EC-67271559B9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236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B0DEC-88F6-40DC-BF8E-FE0AEAFE8B89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4426A-C26B-4512-B5EC-67271559B9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825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B0DEC-88F6-40DC-BF8E-FE0AEAFE8B89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4426A-C26B-4512-B5EC-67271559B9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616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B0DEC-88F6-40DC-BF8E-FE0AEAFE8B89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4426A-C26B-4512-B5EC-67271559B9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578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B0DEC-88F6-40DC-BF8E-FE0AEAFE8B89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4426A-C26B-4512-B5EC-67271559B9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68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B0DEC-88F6-40DC-BF8E-FE0AEAFE8B89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4426A-C26B-4512-B5EC-67271559B9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936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B0DEC-88F6-40DC-BF8E-FE0AEAFE8B89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4426A-C26B-4512-B5EC-67271559B9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985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B0DEC-88F6-40DC-BF8E-FE0AEAFE8B89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4426A-C26B-4512-B5EC-67271559B9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399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B0DEC-88F6-40DC-BF8E-FE0AEAFE8B89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4426A-C26B-4512-B5EC-67271559B9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010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B0DEC-88F6-40DC-BF8E-FE0AEAFE8B89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4426A-C26B-4512-B5EC-67271559B9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796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B0DEC-88F6-40DC-BF8E-FE0AEAFE8B89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4426A-C26B-4512-B5EC-67271559B9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951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B0DEC-88F6-40DC-BF8E-FE0AEAFE8B89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4426A-C26B-4512-B5EC-67271559B9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18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-3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elyabinsky_oblast_gerb-600x824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3709" y="0"/>
            <a:ext cx="1204369" cy="124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4772722" y="0"/>
            <a:ext cx="74192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Челябинской области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профессионального образования 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«Юрюзанский технологический техникум»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46088" y="2408663"/>
            <a:ext cx="816269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altLang="ru-RU" sz="6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по ТОП -50</a:t>
            </a:r>
            <a:endParaRPr lang="ru-RU" altLang="ru-RU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05728" y="5925312"/>
            <a:ext cx="5001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</a:rPr>
              <a:t>Методист: Смирнова Е.Н.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C:\Users\Алексей Смирнов\Desktop\DsSUW93U_ZI.jpg"/>
          <p:cNvPicPr/>
          <p:nvPr/>
        </p:nvPicPr>
        <p:blipFill>
          <a:blip r:embed="rId4" cstate="print"/>
          <a:srcRect l="22850" t="1700" r="23021"/>
          <a:stretch>
            <a:fillRect/>
          </a:stretch>
        </p:blipFill>
        <p:spPr bwMode="auto">
          <a:xfrm>
            <a:off x="3902927" y="0"/>
            <a:ext cx="1189139" cy="12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66213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-3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51788" y="178420"/>
            <a:ext cx="101402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Челябинской области</a:t>
            </a:r>
            <a: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профессионального образования </a:t>
            </a:r>
            <a: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«Юрюзанский технологический техникум»</a:t>
            </a:r>
            <a:endParaRPr lang="ru-RU" dirty="0"/>
          </a:p>
        </p:txBody>
      </p:sp>
      <p:pic>
        <p:nvPicPr>
          <p:cNvPr id="4" name="Рисунок 3" descr="celyabinsky_oblast_gerb-600x824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3709" y="0"/>
            <a:ext cx="1204369" cy="124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 descr="C:\Users\Алексей Смирнов\Desktop\DsSUW93U_ZI.jpg"/>
          <p:cNvPicPr/>
          <p:nvPr/>
        </p:nvPicPr>
        <p:blipFill>
          <a:blip r:embed="rId4" cstate="print"/>
          <a:srcRect l="22850" t="1700" r="23021"/>
          <a:stretch>
            <a:fillRect/>
          </a:stretch>
        </p:blipFill>
        <p:spPr bwMode="auto">
          <a:xfrm>
            <a:off x="11150569" y="117023"/>
            <a:ext cx="1041431" cy="104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456878" y="1650380"/>
            <a:ext cx="827420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Учебно-методический комплекс</a:t>
            </a:r>
            <a:r>
              <a:rPr lang="ru-RU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(УМК)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совокупность учебно-методических материалов, средств обучения и контроля, необходимых и достаточных для организации учебного процесса по программе и способствующих эффективному освоению студентами/слушателями/обучающимися учебного материала, входящего в примерную основную образовательную программу по профессии / специальности.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1079495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-3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51788" y="178420"/>
            <a:ext cx="101402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Челябинской области</a:t>
            </a:r>
            <a: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профессионального образования </a:t>
            </a:r>
            <a: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«Юрюзанский технологический техникум»</a:t>
            </a:r>
            <a:endParaRPr lang="ru-RU" dirty="0"/>
          </a:p>
        </p:txBody>
      </p:sp>
      <p:pic>
        <p:nvPicPr>
          <p:cNvPr id="4" name="Рисунок 3" descr="celyabinsky_oblast_gerb-600x824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3709" y="0"/>
            <a:ext cx="1204369" cy="124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 descr="C:\Users\Алексей Смирнов\Desktop\DsSUW93U_ZI.jpg"/>
          <p:cNvPicPr/>
          <p:nvPr/>
        </p:nvPicPr>
        <p:blipFill>
          <a:blip r:embed="rId4" cstate="print"/>
          <a:srcRect l="22850" t="1700" r="23021"/>
          <a:stretch>
            <a:fillRect/>
          </a:stretch>
        </p:blipFill>
        <p:spPr bwMode="auto">
          <a:xfrm>
            <a:off x="11150569" y="117023"/>
            <a:ext cx="1041431" cy="104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720898" y="1583474"/>
            <a:ext cx="9414261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Основная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создания УМК </a:t>
            </a:r>
            <a:endParaRPr lang="ru-RU" alt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предоставить </a:t>
            </a:r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образовательным организациям полный комплект учебно-методических материалов для возможности реализации требований ФГОС, а также обеспечить контролирующие органы материалами для оценки достаточности оснащения образовательного процесса по наиболее востребованным, новым и перспективным профессиям и специальностям, требующим среднего профессионального образования.</a:t>
            </a:r>
          </a:p>
        </p:txBody>
      </p:sp>
      <p:pic>
        <p:nvPicPr>
          <p:cNvPr id="7" name="Picture 4" descr="http://www.vep.ru/image/stat2_2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 flipH="1">
            <a:off x="10274489" y="1043457"/>
            <a:ext cx="1860670" cy="2154985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283528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-3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51788" y="178420"/>
            <a:ext cx="101402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Челябинской области</a:t>
            </a:r>
            <a: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профессионального образования </a:t>
            </a:r>
            <a: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«Юрюзанский технологический техникум»</a:t>
            </a:r>
            <a:endParaRPr lang="ru-RU" dirty="0"/>
          </a:p>
        </p:txBody>
      </p:sp>
      <p:pic>
        <p:nvPicPr>
          <p:cNvPr id="4" name="Рисунок 3" descr="celyabinsky_oblast_gerb-600x824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3709" y="0"/>
            <a:ext cx="1204369" cy="124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 descr="C:\Users\Алексей Смирнов\Desktop\DsSUW93U_ZI.jpg"/>
          <p:cNvPicPr/>
          <p:nvPr/>
        </p:nvPicPr>
        <p:blipFill>
          <a:blip r:embed="rId4" cstate="print"/>
          <a:srcRect l="22850" t="1700" r="23021"/>
          <a:stretch>
            <a:fillRect/>
          </a:stretch>
        </p:blipFill>
        <p:spPr bwMode="auto">
          <a:xfrm>
            <a:off x="11150569" y="117023"/>
            <a:ext cx="1041431" cy="104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051788" y="2007220"/>
            <a:ext cx="10140212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altLang="ru-RU" sz="36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Учебно-методический </a:t>
            </a:r>
            <a:r>
              <a:rPr lang="ru-RU" altLang="ru-RU" sz="3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комплекс-</a:t>
            </a:r>
            <a:r>
              <a:rPr lang="ru-RU" altLang="ru-RU" sz="2400" dirty="0"/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учебно-методический комплект содержащий пять основных разделов и приложения</a:t>
            </a:r>
          </a:p>
          <a:p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 3" panose="05040102010807070707" pitchFamily="18" charset="2"/>
              <a:buNone/>
            </a:pPr>
            <a:r>
              <a:rPr lang="ru-RU" alt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ОБЩИЕ ПОЛОЖЕНИЯ</a:t>
            </a:r>
          </a:p>
          <a:p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altLang="ru-RU" b="1" dirty="0">
                <a:solidFill>
                  <a:srgbClr val="002060"/>
                </a:solidFill>
              </a:rPr>
              <a:t> </a:t>
            </a: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ОСВОЕНИЯ ПРОГРАММЫ, ОСВАИВАЕМЫЕ КВАЛИФИКАЦИИ, ТРЕБОВАНИЯ К РЕЗУЛЬТАТАМ ОСВОЕНИЯ ОБРАЗОВАТЕЛЬНОЙ ПРОГРАММЫ</a:t>
            </a:r>
          </a:p>
          <a:p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ФОРМИРОВАНИЕ СТРУКТУРЫ ОБРАЗОВАТЕЛЬНОЙ ПРОГРАММЫ</a:t>
            </a:r>
          </a:p>
          <a:p>
            <a:pPr algn="just">
              <a:buFont typeface="Wingdings 3" panose="05040102010807070707" pitchFamily="18" charset="2"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4.ПРИМЕРНЫЕ УСЛОВИЯ РЕАЛИЗАЦИИ ОБРАЗОВАТЕЛЬНОЙ ПРОГРАММЫ</a:t>
            </a:r>
          </a:p>
          <a:p>
            <a:pPr algn="just">
              <a:buFont typeface="Wingdings 3" panose="05040102010807070707" pitchFamily="18" charset="2"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5.МЕТОДИЧЕСКАЯ ДОКУМЕНТАЦИЯ, ОПРЕДЕЛЯЮЩАЯ СОДЕРЖАНИЕ И ОРГАНИЗАЦИЮ ОБРАЗОВАТЕЛЬНОГО ПРОЦЕССА</a:t>
            </a:r>
          </a:p>
          <a:p>
            <a:pPr algn="just">
              <a:buFont typeface="Wingdings 3" panose="05040102010807070707" pitchFamily="18" charset="2"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ПРИЛОЖЕНИЯ</a:t>
            </a:r>
          </a:p>
        </p:txBody>
      </p:sp>
    </p:spTree>
    <p:extLst>
      <p:ext uri="{BB962C8B-B14F-4D97-AF65-F5344CB8AC3E}">
        <p14:creationId xmlns:p14="http://schemas.microsoft.com/office/powerpoint/2010/main" val="2105340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-3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51788" y="178420"/>
            <a:ext cx="101402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Челябинской области</a:t>
            </a:r>
            <a: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профессионального образования </a:t>
            </a:r>
            <a: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«Юрюзанский технологический техникум»</a:t>
            </a:r>
            <a:endParaRPr lang="ru-RU" dirty="0"/>
          </a:p>
        </p:txBody>
      </p:sp>
      <p:pic>
        <p:nvPicPr>
          <p:cNvPr id="4" name="Рисунок 3" descr="celyabinsky_oblast_gerb-600x824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3709" y="0"/>
            <a:ext cx="1204369" cy="124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 descr="C:\Users\Алексей Смирнов\Desktop\DsSUW93U_ZI.jpg"/>
          <p:cNvPicPr/>
          <p:nvPr/>
        </p:nvPicPr>
        <p:blipFill>
          <a:blip r:embed="rId4" cstate="print"/>
          <a:srcRect l="22850" t="1700" r="23021"/>
          <a:stretch>
            <a:fillRect/>
          </a:stretch>
        </p:blipFill>
        <p:spPr bwMode="auto">
          <a:xfrm>
            <a:off x="11150569" y="117023"/>
            <a:ext cx="1041431" cy="104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031204" y="1280173"/>
            <a:ext cx="8855996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Контрольно-измерительные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</a:t>
            </a:r>
          </a:p>
          <a:p>
            <a:r>
              <a:rPr lang="ru-RU" alt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 </a:t>
            </a:r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собой набор инструментов для оценки успешности освоения, как теоретического материала, так и универсальных и профессиональных компетенций по профессии (специальности), а также основные требования к процедурам оценочных мероприятий, включающие наряду с типовыми заданиями, критерии оценки успешности выполнения заданий как теоретической, так и практической части.</a:t>
            </a:r>
          </a:p>
          <a:p>
            <a:endParaRPr lang="ru-RU" alt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http://powerpoint.su/_ld/1/111_check_it_off_yo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96499">
            <a:off x="206708" y="4710177"/>
            <a:ext cx="2617787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5204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-3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51788" y="178420"/>
            <a:ext cx="101402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Челябинской области</a:t>
            </a:r>
            <a: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профессионального образования </a:t>
            </a:r>
            <a: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«Юрюзанский технологический техникум»</a:t>
            </a:r>
            <a:endParaRPr lang="ru-RU" dirty="0"/>
          </a:p>
        </p:txBody>
      </p:sp>
      <p:pic>
        <p:nvPicPr>
          <p:cNvPr id="4" name="Рисунок 3" descr="celyabinsky_oblast_gerb-600x824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3709" y="0"/>
            <a:ext cx="1204369" cy="124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 descr="C:\Users\Алексей Смирнов\Desktop\DsSUW93U_ZI.jpg"/>
          <p:cNvPicPr/>
          <p:nvPr/>
        </p:nvPicPr>
        <p:blipFill>
          <a:blip r:embed="rId4" cstate="print"/>
          <a:srcRect l="22850" t="1700" r="23021"/>
          <a:stretch>
            <a:fillRect/>
          </a:stretch>
        </p:blipFill>
        <p:spPr bwMode="auto">
          <a:xfrm>
            <a:off x="11150569" y="117023"/>
            <a:ext cx="1041431" cy="104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014438" y="1280173"/>
            <a:ext cx="51295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spcBef>
                <a:spcPct val="0"/>
              </a:spcBef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Спецификация профессионального модуля</a:t>
            </a:r>
            <a:r>
              <a:rPr lang="en-US" alt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indent="450850" algn="just">
              <a:spcBef>
                <a:spcPct val="0"/>
              </a:spcBef>
            </a:pPr>
            <a:r>
              <a:rPr lang="ru-RU" altLang="ru-RU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(указывается наименование по ФГОС)</a:t>
            </a:r>
            <a:endParaRPr lang="ru-RU" altLang="ru-RU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4242914"/>
              </p:ext>
            </p:extLst>
          </p:nvPr>
        </p:nvGraphicFramePr>
        <p:xfrm>
          <a:off x="2207942" y="2470217"/>
          <a:ext cx="9813075" cy="1185054"/>
        </p:xfrm>
        <a:graphic>
          <a:graphicData uri="http://schemas.openxmlformats.org/drawingml/2006/table">
            <a:tbl>
              <a:tblPr/>
              <a:tblGrid>
                <a:gridCol w="1182029"/>
                <a:gridCol w="2297154"/>
                <a:gridCol w="1873405"/>
                <a:gridCol w="1605776"/>
                <a:gridCol w="1494260"/>
                <a:gridCol w="1360451"/>
              </a:tblGrid>
              <a:tr h="819294"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Шифр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Наименование ПК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Действия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Умения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Знания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Ресурсы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098"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ПК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" name="Picture 2" descr="http://fashionblog4fall.info/photo/56b4466cc2623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4557272" y="3992918"/>
            <a:ext cx="4043891" cy="252743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3484482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-1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51788" y="178420"/>
            <a:ext cx="101402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Челябинской области</a:t>
            </a:r>
            <a: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профессионального образования </a:t>
            </a:r>
            <a: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«Юрюзанский технологический техникум»</a:t>
            </a:r>
            <a:endParaRPr lang="ru-RU" dirty="0"/>
          </a:p>
        </p:txBody>
      </p:sp>
      <p:pic>
        <p:nvPicPr>
          <p:cNvPr id="4" name="Рисунок 3" descr="celyabinsky_oblast_gerb-600x824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3709" y="0"/>
            <a:ext cx="1204369" cy="124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 descr="C:\Users\Алексей Смирнов\Desktop\DsSUW93U_ZI.jpg"/>
          <p:cNvPicPr/>
          <p:nvPr/>
        </p:nvPicPr>
        <p:blipFill>
          <a:blip r:embed="rId4" cstate="print"/>
          <a:srcRect l="22850" t="1700" r="23021"/>
          <a:stretch>
            <a:fillRect/>
          </a:stretch>
        </p:blipFill>
        <p:spPr bwMode="auto">
          <a:xfrm>
            <a:off x="11150569" y="117023"/>
            <a:ext cx="1041431" cy="104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657600" y="1449659"/>
            <a:ext cx="4898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Спецификация универсальных компетенций</a:t>
            </a:r>
            <a:endParaRPr lang="en-US" altLang="ru-RU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811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-3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51788" y="178420"/>
            <a:ext cx="101402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Челябинской области</a:t>
            </a:r>
            <a: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профессионального образования </a:t>
            </a:r>
            <a: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«Юрюзанский технологический техникум»</a:t>
            </a:r>
            <a:endParaRPr lang="ru-RU" dirty="0"/>
          </a:p>
        </p:txBody>
      </p:sp>
      <p:pic>
        <p:nvPicPr>
          <p:cNvPr id="4" name="Рисунок 3" descr="celyabinsky_oblast_gerb-600x824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3709" y="0"/>
            <a:ext cx="1204369" cy="124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 descr="C:\Users\Алексей Смирнов\Desktop\DsSUW93U_ZI.jpg"/>
          <p:cNvPicPr/>
          <p:nvPr/>
        </p:nvPicPr>
        <p:blipFill>
          <a:blip r:embed="rId4" cstate="print"/>
          <a:srcRect l="22850" t="1700" r="23021"/>
          <a:stretch>
            <a:fillRect/>
          </a:stretch>
        </p:blipFill>
        <p:spPr bwMode="auto">
          <a:xfrm>
            <a:off x="11150569" y="117023"/>
            <a:ext cx="1041431" cy="104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721864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236</Words>
  <Application>Microsoft Office PowerPoint</Application>
  <PresentationFormat>Широкоэкранный</PresentationFormat>
  <Paragraphs>34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 3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Методист</dc:creator>
  <cp:lastModifiedBy>Методист</cp:lastModifiedBy>
  <cp:revision>10</cp:revision>
  <dcterms:created xsi:type="dcterms:W3CDTF">2020-06-16T07:14:21Z</dcterms:created>
  <dcterms:modified xsi:type="dcterms:W3CDTF">2020-06-18T06:09:48Z</dcterms:modified>
</cp:coreProperties>
</file>